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2" r:id="rId4"/>
    <p:sldId id="259" r:id="rId5"/>
    <p:sldId id="274" r:id="rId6"/>
    <p:sldId id="277" r:id="rId7"/>
    <p:sldId id="267" r:id="rId8"/>
    <p:sldId id="268" r:id="rId9"/>
    <p:sldId id="264" r:id="rId10"/>
    <p:sldId id="271" r:id="rId11"/>
    <p:sldId id="260" r:id="rId12"/>
    <p:sldId id="263" r:id="rId13"/>
    <p:sldId id="269" r:id="rId14"/>
    <p:sldId id="270" r:id="rId15"/>
    <p:sldId id="265" r:id="rId16"/>
    <p:sldId id="272" r:id="rId17"/>
    <p:sldId id="273" r:id="rId18"/>
    <p:sldId id="261" r:id="rId19"/>
    <p:sldId id="276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4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</a:t>
            </a:r>
          </a:p>
          <a:p>
            <a:pPr>
              <a:defRPr/>
            </a:pPr>
            <a:r>
              <a:rPr lang="en-US"/>
              <a:t>Revenue Actual to 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Revenue!$B$2</c:f>
              <c:strCache>
                <c:ptCount val="1"/>
                <c:pt idx="0">
                  <c:v>YTD Prior Year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Revenue!$A$3:$A$9</c:f>
              <c:strCache>
                <c:ptCount val="7"/>
                <c:pt idx="0">
                  <c:v>Fines</c:v>
                </c:pt>
                <c:pt idx="1">
                  <c:v>Interest Income</c:v>
                </c:pt>
                <c:pt idx="2">
                  <c:v>Other Income</c:v>
                </c:pt>
                <c:pt idx="3">
                  <c:v>Property Taxes</c:v>
                </c:pt>
                <c:pt idx="4">
                  <c:v>Utility Municipal Fees</c:v>
                </c:pt>
                <c:pt idx="5">
                  <c:v>Refuse Collection</c:v>
                </c:pt>
                <c:pt idx="6">
                  <c:v>Sales Tax</c:v>
                </c:pt>
              </c:strCache>
            </c:strRef>
          </c:cat>
          <c:val>
            <c:numRef>
              <c:f>Revenue!$B$3:$B$9</c:f>
              <c:numCache>
                <c:formatCode>_("$"* #,##0.00_);_("$"* \(#,##0.00\);_("$"* "-"??_);_(@_)</c:formatCode>
                <c:ptCount val="7"/>
                <c:pt idx="0">
                  <c:v>216641.61</c:v>
                </c:pt>
                <c:pt idx="1">
                  <c:v>81415.320000000007</c:v>
                </c:pt>
                <c:pt idx="2">
                  <c:v>331897.99</c:v>
                </c:pt>
                <c:pt idx="3">
                  <c:v>1095238.8700000001</c:v>
                </c:pt>
                <c:pt idx="4">
                  <c:v>117120.79</c:v>
                </c:pt>
                <c:pt idx="5">
                  <c:v>349948.61</c:v>
                </c:pt>
                <c:pt idx="6">
                  <c:v>999159.96</c:v>
                </c:pt>
              </c:numCache>
            </c:numRef>
          </c:val>
        </c:ser>
        <c:ser>
          <c:idx val="1"/>
          <c:order val="1"/>
          <c:tx>
            <c:strRef>
              <c:f>Revenue!$C$2</c:f>
              <c:strCache>
                <c:ptCount val="1"/>
                <c:pt idx="0">
                  <c:v>YTD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Revenue!$A$3:$A$9</c:f>
              <c:strCache>
                <c:ptCount val="7"/>
                <c:pt idx="0">
                  <c:v>Fines</c:v>
                </c:pt>
                <c:pt idx="1">
                  <c:v>Interest Income</c:v>
                </c:pt>
                <c:pt idx="2">
                  <c:v>Other Income</c:v>
                </c:pt>
                <c:pt idx="3">
                  <c:v>Property Taxes</c:v>
                </c:pt>
                <c:pt idx="4">
                  <c:v>Utility Municipal Fees</c:v>
                </c:pt>
                <c:pt idx="5">
                  <c:v>Refuse Collection</c:v>
                </c:pt>
                <c:pt idx="6">
                  <c:v>Sales Tax</c:v>
                </c:pt>
              </c:strCache>
            </c:strRef>
          </c:cat>
          <c:val>
            <c:numRef>
              <c:f>Revenue!$C$3:$C$9</c:f>
              <c:numCache>
                <c:formatCode>_("$"* #,##0.00_);_("$"* \(#,##0.00\);_("$"* "-"??_);_(@_)</c:formatCode>
                <c:ptCount val="7"/>
                <c:pt idx="0">
                  <c:v>150579.26999999999</c:v>
                </c:pt>
                <c:pt idx="1">
                  <c:v>59569.37</c:v>
                </c:pt>
                <c:pt idx="2">
                  <c:v>293841.69</c:v>
                </c:pt>
                <c:pt idx="3">
                  <c:v>1087420.21</c:v>
                </c:pt>
                <c:pt idx="4">
                  <c:v>118581.23</c:v>
                </c:pt>
                <c:pt idx="5">
                  <c:v>359570.91</c:v>
                </c:pt>
                <c:pt idx="6">
                  <c:v>1066121.19</c:v>
                </c:pt>
              </c:numCache>
            </c:numRef>
          </c:val>
        </c:ser>
        <c:ser>
          <c:idx val="2"/>
          <c:order val="2"/>
          <c:tx>
            <c:strRef>
              <c:f>Revenue!$D$2</c:f>
              <c:strCache>
                <c:ptCount val="1"/>
                <c:pt idx="0">
                  <c:v>YTD Budget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Revenue!$A$3:$A$9</c:f>
              <c:strCache>
                <c:ptCount val="7"/>
                <c:pt idx="0">
                  <c:v>Fines</c:v>
                </c:pt>
                <c:pt idx="1">
                  <c:v>Interest Income</c:v>
                </c:pt>
                <c:pt idx="2">
                  <c:v>Other Income</c:v>
                </c:pt>
                <c:pt idx="3">
                  <c:v>Property Taxes</c:v>
                </c:pt>
                <c:pt idx="4">
                  <c:v>Utility Municipal Fees</c:v>
                </c:pt>
                <c:pt idx="5">
                  <c:v>Refuse Collection</c:v>
                </c:pt>
                <c:pt idx="6">
                  <c:v>Sales Tax</c:v>
                </c:pt>
              </c:strCache>
            </c:strRef>
          </c:cat>
          <c:val>
            <c:numRef>
              <c:f>Revenue!$D$3:$D$9</c:f>
              <c:numCache>
                <c:formatCode>_("$"* #,##0.00_);_("$"* \(#,##0.00\);_("$"* "-"??_);_(@_)</c:formatCode>
                <c:ptCount val="7"/>
                <c:pt idx="0">
                  <c:v>215000</c:v>
                </c:pt>
                <c:pt idx="1">
                  <c:v>16695</c:v>
                </c:pt>
                <c:pt idx="2">
                  <c:v>407018</c:v>
                </c:pt>
                <c:pt idx="3">
                  <c:v>588129</c:v>
                </c:pt>
                <c:pt idx="4">
                  <c:v>114000</c:v>
                </c:pt>
                <c:pt idx="5">
                  <c:v>349000</c:v>
                </c:pt>
                <c:pt idx="6">
                  <c:v>1041439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8424752"/>
        <c:axId val="488420048"/>
      </c:barChart>
      <c:catAx>
        <c:axId val="48842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20048"/>
        <c:crosses val="autoZero"/>
        <c:auto val="1"/>
        <c:lblAlgn val="ctr"/>
        <c:lblOffset val="100"/>
        <c:noMultiLvlLbl val="0"/>
      </c:catAx>
      <c:valAx>
        <c:axId val="4884200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8842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Total Revenue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Revenue!$C$18</c:f>
              <c:strCache>
                <c:ptCount val="1"/>
                <c:pt idx="0">
                  <c:v>YTD Actual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Revenue!$A$19:$A$21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Revenue!$C$19:$C$21</c:f>
              <c:numCache>
                <c:formatCode>_("$"* #,##0.00_);_("$"* \(#,##0.00\);_("$"* "-"??_);_(@_)</c:formatCode>
                <c:ptCount val="3"/>
                <c:pt idx="0">
                  <c:v>687763.13</c:v>
                </c:pt>
                <c:pt idx="1">
                  <c:v>397591.43</c:v>
                </c:pt>
                <c:pt idx="2">
                  <c:v>95529.040000000037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</a:t>
            </a:r>
          </a:p>
          <a:p>
            <a:pPr>
              <a:defRPr/>
            </a:pPr>
            <a:r>
              <a:rPr lang="en-US"/>
              <a:t>Expense Actual</a:t>
            </a:r>
            <a:r>
              <a:rPr lang="en-US" baseline="0"/>
              <a:t> to Budget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Expense!$B$17</c:f>
              <c:strCache>
                <c:ptCount val="1"/>
                <c:pt idx="0">
                  <c:v>YTD Prior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Expense!$A$18:$A$20</c:f>
              <c:strCache>
                <c:ptCount val="3"/>
                <c:pt idx="0">
                  <c:v>Water</c:v>
                </c:pt>
                <c:pt idx="1">
                  <c:v>Wastewater</c:v>
                </c:pt>
                <c:pt idx="2">
                  <c:v>Transfers (Debt Svc)</c:v>
                </c:pt>
              </c:strCache>
            </c:strRef>
          </c:cat>
          <c:val>
            <c:numRef>
              <c:f>Expense!$B$18:$B$20</c:f>
              <c:numCache>
                <c:formatCode>_("$"* #,##0.00_);_("$"* \(#,##0.00\);_("$"* "-"??_);_(@_)</c:formatCode>
                <c:ptCount val="3"/>
                <c:pt idx="0">
                  <c:v>367643</c:v>
                </c:pt>
                <c:pt idx="1">
                  <c:v>210629.77</c:v>
                </c:pt>
                <c:pt idx="2">
                  <c:v>463241</c:v>
                </c:pt>
              </c:numCache>
            </c:numRef>
          </c:val>
        </c:ser>
        <c:ser>
          <c:idx val="1"/>
          <c:order val="1"/>
          <c:tx>
            <c:strRef>
              <c:f>Expense!$C$17</c:f>
              <c:strCache>
                <c:ptCount val="1"/>
                <c:pt idx="0">
                  <c:v>YTD 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Expense!$A$18:$A$20</c:f>
              <c:strCache>
                <c:ptCount val="3"/>
                <c:pt idx="0">
                  <c:v>Water</c:v>
                </c:pt>
                <c:pt idx="1">
                  <c:v>Wastewater</c:v>
                </c:pt>
                <c:pt idx="2">
                  <c:v>Transfers (Debt Svc)</c:v>
                </c:pt>
              </c:strCache>
            </c:strRef>
          </c:cat>
          <c:val>
            <c:numRef>
              <c:f>Expense!$C$18:$C$20</c:f>
              <c:numCache>
                <c:formatCode>_("$"* #,##0.00_);_("$"* \(#,##0.00\);_("$"* "-"??_);_(@_)</c:formatCode>
                <c:ptCount val="3"/>
                <c:pt idx="0">
                  <c:v>379706.46</c:v>
                </c:pt>
                <c:pt idx="1">
                  <c:v>231887.3</c:v>
                </c:pt>
                <c:pt idx="2">
                  <c:v>463015.14</c:v>
                </c:pt>
              </c:numCache>
            </c:numRef>
          </c:val>
        </c:ser>
        <c:ser>
          <c:idx val="2"/>
          <c:order val="2"/>
          <c:tx>
            <c:strRef>
              <c:f>Expense!$D$17</c:f>
              <c:strCache>
                <c:ptCount val="1"/>
                <c:pt idx="0">
                  <c:v>YTD Budget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Expense!$A$18:$A$20</c:f>
              <c:strCache>
                <c:ptCount val="3"/>
                <c:pt idx="0">
                  <c:v>Water</c:v>
                </c:pt>
                <c:pt idx="1">
                  <c:v>Wastewater</c:v>
                </c:pt>
                <c:pt idx="2">
                  <c:v>Transfers (Debt Svc)</c:v>
                </c:pt>
              </c:strCache>
            </c:strRef>
          </c:cat>
          <c:val>
            <c:numRef>
              <c:f>Expense!$D$18:$D$20</c:f>
              <c:numCache>
                <c:formatCode>_("$"* #,##0.00_);_("$"* \(#,##0.00\);_("$"* "-"??_);_(@_)</c:formatCode>
                <c:ptCount val="3"/>
                <c:pt idx="0">
                  <c:v>615059</c:v>
                </c:pt>
                <c:pt idx="1">
                  <c:v>235603</c:v>
                </c:pt>
                <c:pt idx="2">
                  <c:v>463015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8432984"/>
        <c:axId val="488433768"/>
      </c:barChart>
      <c:catAx>
        <c:axId val="48843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33768"/>
        <c:crosses val="autoZero"/>
        <c:auto val="1"/>
        <c:lblAlgn val="ctr"/>
        <c:lblOffset val="100"/>
        <c:noMultiLvlLbl val="0"/>
      </c:catAx>
      <c:valAx>
        <c:axId val="48843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3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Expenditures</a:t>
            </a:r>
          </a:p>
          <a:p>
            <a:pPr>
              <a:defRPr/>
            </a:pPr>
            <a:r>
              <a:rPr lang="en-US"/>
              <a:t>Per Department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Expense!$C$17</c:f>
              <c:strCache>
                <c:ptCount val="1"/>
                <c:pt idx="0">
                  <c:v>YTD Actual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Expense!$A$18:$A$20</c:f>
              <c:strCache>
                <c:ptCount val="3"/>
                <c:pt idx="0">
                  <c:v>Water</c:v>
                </c:pt>
                <c:pt idx="1">
                  <c:v>Wastewater</c:v>
                </c:pt>
                <c:pt idx="2">
                  <c:v>Transfers (Debt Svc)</c:v>
                </c:pt>
              </c:strCache>
            </c:strRef>
          </c:cat>
          <c:val>
            <c:numRef>
              <c:f>Expense!$C$18:$C$20</c:f>
              <c:numCache>
                <c:formatCode>_("$"* #,##0.00_);_("$"* \(#,##0.00\);_("$"* "-"??_);_(@_)</c:formatCode>
                <c:ptCount val="3"/>
                <c:pt idx="0">
                  <c:v>379706.46</c:v>
                </c:pt>
                <c:pt idx="1">
                  <c:v>231887.3</c:v>
                </c:pt>
                <c:pt idx="2">
                  <c:v>463015.14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Revenue &amp; Expense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'R&amp;E Graph'!$A$26</c:f>
              <c:strCache>
                <c:ptCount val="1"/>
                <c:pt idx="0">
                  <c:v>Revenue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'R&amp;E Graph'!$L$25:$W$25</c:f>
              <c:strCache>
                <c:ptCount val="12"/>
                <c:pt idx="0">
                  <c:v>Q3 FY 16</c:v>
                </c:pt>
                <c:pt idx="1">
                  <c:v>Q4 FY 16</c:v>
                </c:pt>
                <c:pt idx="2">
                  <c:v>Q1 FY 17</c:v>
                </c:pt>
                <c:pt idx="3">
                  <c:v>Q2 FY 17</c:v>
                </c:pt>
                <c:pt idx="4">
                  <c:v>Q3 FY 17</c:v>
                </c:pt>
                <c:pt idx="5">
                  <c:v>Q4 FY 17</c:v>
                </c:pt>
                <c:pt idx="6">
                  <c:v>Q1 FY 18</c:v>
                </c:pt>
                <c:pt idx="7">
                  <c:v>Q2 FY 18</c:v>
                </c:pt>
                <c:pt idx="8">
                  <c:v>Q3 FY 18</c:v>
                </c:pt>
                <c:pt idx="9">
                  <c:v>Q4 FY 18</c:v>
                </c:pt>
                <c:pt idx="10">
                  <c:v>Q1 FY 19</c:v>
                </c:pt>
                <c:pt idx="11">
                  <c:v>Q2 FY 19</c:v>
                </c:pt>
              </c:strCache>
            </c:strRef>
          </c:cat>
          <c:val>
            <c:numRef>
              <c:f>'R&amp;E Graph'!$L$26:$W$26</c:f>
              <c:numCache>
                <c:formatCode>_("$"* #,##0.00_);_("$"* \(#,##0.00\);_("$"* "-"??_);_(@_)</c:formatCode>
                <c:ptCount val="12"/>
                <c:pt idx="0">
                  <c:v>509625.14</c:v>
                </c:pt>
                <c:pt idx="1">
                  <c:v>647550.94999999995</c:v>
                </c:pt>
                <c:pt idx="2">
                  <c:v>532317.07999999996</c:v>
                </c:pt>
                <c:pt idx="3">
                  <c:v>484451.3</c:v>
                </c:pt>
                <c:pt idx="4">
                  <c:v>516304.4</c:v>
                </c:pt>
                <c:pt idx="5">
                  <c:v>637858.91</c:v>
                </c:pt>
                <c:pt idx="6">
                  <c:v>600942.76</c:v>
                </c:pt>
                <c:pt idx="7">
                  <c:v>526744.71</c:v>
                </c:pt>
                <c:pt idx="8">
                  <c:v>636312.23</c:v>
                </c:pt>
                <c:pt idx="9">
                  <c:v>746081.72</c:v>
                </c:pt>
                <c:pt idx="10">
                  <c:v>612464.52</c:v>
                </c:pt>
                <c:pt idx="11">
                  <c:v>568419.07999999996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'R&amp;E Graph'!$A$27</c:f>
              <c:strCache>
                <c:ptCount val="1"/>
                <c:pt idx="0">
                  <c:v>Expense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'R&amp;E Graph'!$L$25:$W$25</c:f>
              <c:strCache>
                <c:ptCount val="12"/>
                <c:pt idx="0">
                  <c:v>Q3 FY 16</c:v>
                </c:pt>
                <c:pt idx="1">
                  <c:v>Q4 FY 16</c:v>
                </c:pt>
                <c:pt idx="2">
                  <c:v>Q1 FY 17</c:v>
                </c:pt>
                <c:pt idx="3">
                  <c:v>Q2 FY 17</c:v>
                </c:pt>
                <c:pt idx="4">
                  <c:v>Q3 FY 17</c:v>
                </c:pt>
                <c:pt idx="5">
                  <c:v>Q4 FY 17</c:v>
                </c:pt>
                <c:pt idx="6">
                  <c:v>Q1 FY 18</c:v>
                </c:pt>
                <c:pt idx="7">
                  <c:v>Q2 FY 18</c:v>
                </c:pt>
                <c:pt idx="8">
                  <c:v>Q3 FY 18</c:v>
                </c:pt>
                <c:pt idx="9">
                  <c:v>Q4 FY 18</c:v>
                </c:pt>
                <c:pt idx="10">
                  <c:v>Q1 FY 19</c:v>
                </c:pt>
                <c:pt idx="11">
                  <c:v>Q2 FY 19</c:v>
                </c:pt>
              </c:strCache>
            </c:strRef>
          </c:cat>
          <c:val>
            <c:numRef>
              <c:f>'R&amp;E Graph'!$L$27:$W$27</c:f>
              <c:numCache>
                <c:formatCode>_("$"* #,##0.00_);_("$"* \(#,##0.00\);_("$"* "-"??_);_(@_)</c:formatCode>
                <c:ptCount val="12"/>
                <c:pt idx="0">
                  <c:v>416140.7</c:v>
                </c:pt>
                <c:pt idx="1">
                  <c:v>566535.52</c:v>
                </c:pt>
                <c:pt idx="2">
                  <c:v>481887.08</c:v>
                </c:pt>
                <c:pt idx="3">
                  <c:v>493395.4</c:v>
                </c:pt>
                <c:pt idx="4">
                  <c:v>465291.58</c:v>
                </c:pt>
                <c:pt idx="5">
                  <c:v>540720.44999999995</c:v>
                </c:pt>
                <c:pt idx="6">
                  <c:v>437545.68</c:v>
                </c:pt>
                <c:pt idx="7">
                  <c:v>603968.09000000008</c:v>
                </c:pt>
                <c:pt idx="8">
                  <c:v>479337.31</c:v>
                </c:pt>
                <c:pt idx="9">
                  <c:v>542033.85</c:v>
                </c:pt>
                <c:pt idx="10">
                  <c:v>534234.68000000005</c:v>
                </c:pt>
                <c:pt idx="11">
                  <c:v>540374.22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344816"/>
        <c:axId val="492344032"/>
      </c:lineChart>
      <c:catAx>
        <c:axId val="49234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44032"/>
        <c:crosses val="autoZero"/>
        <c:auto val="1"/>
        <c:lblAlgn val="ctr"/>
        <c:lblOffset val="100"/>
        <c:noMultiLvlLbl val="0"/>
      </c:catAx>
      <c:valAx>
        <c:axId val="492344032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4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WATER FUND OPERATING BALANCE</a:t>
            </a:r>
          </a:p>
          <a:p>
            <a:pPr>
              <a:defRPr/>
            </a:pPr>
            <a:r>
              <a:rPr lang="en-US"/>
              <a:t>MONTH ENDING MARCH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'Cash Balance'!$A$10</c:f>
              <c:strCache>
                <c:ptCount val="1"/>
                <c:pt idx="0">
                  <c:v>Water Fund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Balance'!$B$9:$E$9</c:f>
              <c:strCache>
                <c:ptCount val="4"/>
                <c:pt idx="0">
                  <c:v>FY 2014-2015</c:v>
                </c:pt>
                <c:pt idx="1">
                  <c:v>FY 2015-2016</c:v>
                </c:pt>
                <c:pt idx="2">
                  <c:v>FY 2016-2017</c:v>
                </c:pt>
                <c:pt idx="3">
                  <c:v>FY 2017-2018</c:v>
                </c:pt>
              </c:strCache>
            </c:strRef>
          </c:cat>
          <c:val>
            <c:numRef>
              <c:f>'Cash Balance'!$B$10:$F$10</c:f>
              <c:numCache>
                <c:formatCode>_("$"* #,##0.00_);_("$"* \(#,##0.00\);_("$"* "-"??_);_(@_)</c:formatCode>
                <c:ptCount val="5"/>
                <c:pt idx="0">
                  <c:v>115781.42</c:v>
                </c:pt>
                <c:pt idx="1">
                  <c:v>48667.56</c:v>
                </c:pt>
                <c:pt idx="2">
                  <c:v>267664.07</c:v>
                </c:pt>
                <c:pt idx="3">
                  <c:v>476124.57</c:v>
                </c:pt>
                <c:pt idx="4">
                  <c:v>566652.26</c:v>
                </c:pt>
              </c:numCache>
            </c:numRef>
          </c:val>
        </c:ser>
        <c:ser>
          <c:idx val="1"/>
          <c:order val="1"/>
          <c:tx>
            <c:strRef>
              <c:f>'Cash Balance'!$A$11</c:f>
              <c:strCache>
                <c:ptCount val="1"/>
                <c:pt idx="0">
                  <c:v>Investment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Balance'!$B$9:$E$9</c:f>
              <c:strCache>
                <c:ptCount val="4"/>
                <c:pt idx="0">
                  <c:v>FY 2014-2015</c:v>
                </c:pt>
                <c:pt idx="1">
                  <c:v>FY 2015-2016</c:v>
                </c:pt>
                <c:pt idx="2">
                  <c:v>FY 2016-2017</c:v>
                </c:pt>
                <c:pt idx="3">
                  <c:v>FY 2017-2018</c:v>
                </c:pt>
              </c:strCache>
            </c:strRef>
          </c:cat>
          <c:val>
            <c:numRef>
              <c:f>'Cash Balance'!$B$11:$F$11</c:f>
              <c:numCache>
                <c:formatCode>_("$"* #,##0.00_);_("$"* \(#,##0.00\);_("$"* "-"??_);_(@_)</c:formatCode>
                <c:ptCount val="5"/>
                <c:pt idx="0">
                  <c:v>55168.54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371228.51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2345208"/>
        <c:axId val="492355008"/>
      </c:barChart>
      <c:catAx>
        <c:axId val="49234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55008"/>
        <c:crosses val="autoZero"/>
        <c:auto val="1"/>
        <c:lblAlgn val="ctr"/>
        <c:lblOffset val="100"/>
        <c:noMultiLvlLbl val="0"/>
      </c:catAx>
      <c:valAx>
        <c:axId val="49235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4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Portfolio Balance</a:t>
            </a:r>
          </a:p>
          <a:p>
            <a:pPr>
              <a:defRPr/>
            </a:pPr>
            <a:r>
              <a:rPr lang="en-US"/>
              <a:t>Per</a:t>
            </a:r>
            <a:r>
              <a:rPr lang="en-US" baseline="0"/>
              <a:t> Quarter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96134053112357"/>
          <c:y val="0.18014957876972168"/>
          <c:w val="0.67191921970452384"/>
          <c:h val="0.5029254938963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Quarter End Portfolio Value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Sheet1!$A$18:$A$31</c:f>
              <c:strCache>
                <c:ptCount val="14"/>
                <c:pt idx="0">
                  <c:v>FY 15-16 Q1</c:v>
                </c:pt>
                <c:pt idx="1">
                  <c:v>FY 15-16 Q2</c:v>
                </c:pt>
                <c:pt idx="2">
                  <c:v>FY 15-16 Q3</c:v>
                </c:pt>
                <c:pt idx="3">
                  <c:v>FY 15-16 Q4</c:v>
                </c:pt>
                <c:pt idx="4">
                  <c:v>FY 16-17 Q1</c:v>
                </c:pt>
                <c:pt idx="5">
                  <c:v>FY 16-17 Q2</c:v>
                </c:pt>
                <c:pt idx="6">
                  <c:v>FY 16-17 Q3</c:v>
                </c:pt>
                <c:pt idx="7">
                  <c:v>FY 16-17 Q4</c:v>
                </c:pt>
                <c:pt idx="8">
                  <c:v>FY 17-18 Q1</c:v>
                </c:pt>
                <c:pt idx="9">
                  <c:v>FY 17-18 Q2</c:v>
                </c:pt>
                <c:pt idx="10">
                  <c:v>FY 17-18 Q3</c:v>
                </c:pt>
                <c:pt idx="11">
                  <c:v>FY 17-18 Q4</c:v>
                </c:pt>
                <c:pt idx="12">
                  <c:v>FY 18-19 Q1</c:v>
                </c:pt>
                <c:pt idx="13">
                  <c:v>FY 18-19 Q2</c:v>
                </c:pt>
              </c:strCache>
            </c:strRef>
          </c:cat>
          <c:val>
            <c:numRef>
              <c:f>Sheet1!$B$18:$B$31</c:f>
              <c:numCache>
                <c:formatCode>_("$"* #,##0.00_);_("$"* \(#,##0.00\);_("$"* "-"??_);_(@_)</c:formatCode>
                <c:ptCount val="14"/>
                <c:pt idx="0">
                  <c:v>3602293.89</c:v>
                </c:pt>
                <c:pt idx="1">
                  <c:v>3034484.85</c:v>
                </c:pt>
                <c:pt idx="2">
                  <c:v>2093476</c:v>
                </c:pt>
                <c:pt idx="3">
                  <c:v>1104975.74</c:v>
                </c:pt>
                <c:pt idx="4">
                  <c:v>1823465.42</c:v>
                </c:pt>
                <c:pt idx="5">
                  <c:v>2326313.21</c:v>
                </c:pt>
                <c:pt idx="6">
                  <c:v>2229342.6800000002</c:v>
                </c:pt>
                <c:pt idx="7">
                  <c:v>7251266.8300000001</c:v>
                </c:pt>
                <c:pt idx="8">
                  <c:v>8359754.5800000001</c:v>
                </c:pt>
                <c:pt idx="9">
                  <c:v>8839106</c:v>
                </c:pt>
                <c:pt idx="10">
                  <c:v>9022646.6099999994</c:v>
                </c:pt>
                <c:pt idx="11">
                  <c:v>8017836.0800000001</c:v>
                </c:pt>
                <c:pt idx="12">
                  <c:v>8386782.29</c:v>
                </c:pt>
                <c:pt idx="13">
                  <c:v>8855877.2899999991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351872"/>
        <c:axId val="4923475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Interest Earned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Sheet1!$A$18:$A$31</c:f>
              <c:strCache>
                <c:ptCount val="14"/>
                <c:pt idx="0">
                  <c:v>FY 15-16 Q1</c:v>
                </c:pt>
                <c:pt idx="1">
                  <c:v>FY 15-16 Q2</c:v>
                </c:pt>
                <c:pt idx="2">
                  <c:v>FY 15-16 Q3</c:v>
                </c:pt>
                <c:pt idx="3">
                  <c:v>FY 15-16 Q4</c:v>
                </c:pt>
                <c:pt idx="4">
                  <c:v>FY 16-17 Q1</c:v>
                </c:pt>
                <c:pt idx="5">
                  <c:v>FY 16-17 Q2</c:v>
                </c:pt>
                <c:pt idx="6">
                  <c:v>FY 16-17 Q3</c:v>
                </c:pt>
                <c:pt idx="7">
                  <c:v>FY 16-17 Q4</c:v>
                </c:pt>
                <c:pt idx="8">
                  <c:v>FY 17-18 Q1</c:v>
                </c:pt>
                <c:pt idx="9">
                  <c:v>FY 17-18 Q2</c:v>
                </c:pt>
                <c:pt idx="10">
                  <c:v>FY 17-18 Q3</c:v>
                </c:pt>
                <c:pt idx="11">
                  <c:v>FY 17-18 Q4</c:v>
                </c:pt>
                <c:pt idx="12">
                  <c:v>FY 18-19 Q1</c:v>
                </c:pt>
                <c:pt idx="13">
                  <c:v>FY 18-19 Q2</c:v>
                </c:pt>
              </c:strCache>
            </c:strRef>
          </c:cat>
          <c:val>
            <c:numRef>
              <c:f>Sheet1!$C$18:$C$31</c:f>
              <c:numCache>
                <c:formatCode>_("$"* #,##0.00_);_("$"* \(#,##0.00\);_("$"* "-"??_);_(@_)</c:formatCode>
                <c:ptCount val="14"/>
                <c:pt idx="0">
                  <c:v>6436.55</c:v>
                </c:pt>
                <c:pt idx="1">
                  <c:v>7600.82</c:v>
                </c:pt>
                <c:pt idx="2">
                  <c:v>6385.91</c:v>
                </c:pt>
                <c:pt idx="3">
                  <c:v>3815.69</c:v>
                </c:pt>
                <c:pt idx="4">
                  <c:v>3639.91</c:v>
                </c:pt>
                <c:pt idx="5">
                  <c:v>6793.54</c:v>
                </c:pt>
                <c:pt idx="6">
                  <c:v>8330.0400000000009</c:v>
                </c:pt>
                <c:pt idx="7">
                  <c:v>8210.19</c:v>
                </c:pt>
                <c:pt idx="8">
                  <c:v>35335.33</c:v>
                </c:pt>
                <c:pt idx="9">
                  <c:v>49155.25</c:v>
                </c:pt>
                <c:pt idx="10">
                  <c:v>57151.96</c:v>
                </c:pt>
                <c:pt idx="11">
                  <c:v>60994.35</c:v>
                </c:pt>
                <c:pt idx="12">
                  <c:v>63051.1</c:v>
                </c:pt>
                <c:pt idx="13">
                  <c:v>64269.33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349912"/>
        <c:axId val="492343248"/>
      </c:lineChart>
      <c:catAx>
        <c:axId val="492351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Period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47560"/>
        <c:crosses val="autoZero"/>
        <c:auto val="1"/>
        <c:lblAlgn val="ctr"/>
        <c:lblOffset val="100"/>
        <c:noMultiLvlLbl val="0"/>
      </c:catAx>
      <c:valAx>
        <c:axId val="49234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Quarter</a:t>
                </a:r>
                <a:r>
                  <a:rPr lang="en-US" baseline="0"/>
                  <a:t> Ending Balance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51872"/>
        <c:crosses val="autoZero"/>
        <c:crossBetween val="between"/>
      </c:valAx>
      <c:valAx>
        <c:axId val="4923432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Interest Earned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49912"/>
        <c:crosses val="max"/>
        <c:crossBetween val="between"/>
      </c:valAx>
      <c:catAx>
        <c:axId val="492349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2343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 Year</a:t>
            </a:r>
            <a:r>
              <a:rPr lang="en-US" baseline="0"/>
              <a:t> </a:t>
            </a:r>
            <a:r>
              <a:rPr lang="en-US"/>
              <a:t>US Treasury Yield</a:t>
            </a:r>
            <a:r>
              <a:rPr lang="en-US" baseline="0"/>
              <a:t> Curve</a:t>
            </a:r>
          </a:p>
          <a:p>
            <a:pPr>
              <a:defRPr/>
            </a:pPr>
            <a:r>
              <a:rPr lang="en-US" baseline="0"/>
              <a:t>As Of the Last Day of the Month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Sheet1!$A$35:$A$46</c:f>
              <c:numCache>
                <c:formatCode>[$-409]mmm\-yy;@</c:formatCode>
                <c:ptCount val="12"/>
                <c:pt idx="0">
                  <c:v>43220</c:v>
                </c:pt>
                <c:pt idx="1">
                  <c:v>43251</c:v>
                </c:pt>
                <c:pt idx="2" formatCode="d\-mmm">
                  <c:v>43281</c:v>
                </c:pt>
                <c:pt idx="3" formatCode="d\-mmm">
                  <c:v>43312</c:v>
                </c:pt>
                <c:pt idx="4" formatCode="d\-mmm">
                  <c:v>43343</c:v>
                </c:pt>
                <c:pt idx="5" formatCode="m/d/yyyy">
                  <c:v>43373</c:v>
                </c:pt>
                <c:pt idx="6" formatCode="d\-mmm">
                  <c:v>43404</c:v>
                </c:pt>
                <c:pt idx="7" formatCode="d\-mmm">
                  <c:v>43434</c:v>
                </c:pt>
                <c:pt idx="8" formatCode="m/d/yyyy">
                  <c:v>43465</c:v>
                </c:pt>
                <c:pt idx="9" formatCode="d\-mmm">
                  <c:v>43496</c:v>
                </c:pt>
                <c:pt idx="10" formatCode="d\-mmm">
                  <c:v>43524</c:v>
                </c:pt>
                <c:pt idx="11" formatCode="m/d/yyyy">
                  <c:v>43555</c:v>
                </c:pt>
              </c:numCache>
            </c:numRef>
          </c:cat>
          <c:val>
            <c:numRef>
              <c:f>Sheet1!$B$35:$B$46</c:f>
              <c:numCache>
                <c:formatCode>General</c:formatCode>
                <c:ptCount val="12"/>
                <c:pt idx="0">
                  <c:v>2.2400000000000002</c:v>
                </c:pt>
                <c:pt idx="1">
                  <c:v>2.23</c:v>
                </c:pt>
                <c:pt idx="2">
                  <c:v>2.33</c:v>
                </c:pt>
                <c:pt idx="3">
                  <c:v>2.44</c:v>
                </c:pt>
                <c:pt idx="4">
                  <c:v>2.46</c:v>
                </c:pt>
                <c:pt idx="5">
                  <c:v>2.59</c:v>
                </c:pt>
                <c:pt idx="6">
                  <c:v>2.69</c:v>
                </c:pt>
                <c:pt idx="7">
                  <c:v>2.7</c:v>
                </c:pt>
                <c:pt idx="8">
                  <c:v>2.63</c:v>
                </c:pt>
                <c:pt idx="9">
                  <c:v>2.5499999999999998</c:v>
                </c:pt>
                <c:pt idx="10">
                  <c:v>2.54</c:v>
                </c:pt>
                <c:pt idx="11">
                  <c:v>2.4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92353440"/>
        <c:axId val="492354224"/>
      </c:lineChart>
      <c:dateAx>
        <c:axId val="4923534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54224"/>
        <c:crosses val="autoZero"/>
        <c:auto val="1"/>
        <c:lblOffset val="100"/>
        <c:baseTimeUnit val="months"/>
      </c:dateAx>
      <c:valAx>
        <c:axId val="49235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5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Rate Comparisons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US Treasury Yield Curve 1 Year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Sheet1!$A$35:$A$46</c:f>
              <c:numCache>
                <c:formatCode>[$-409]mmm\-yy;@</c:formatCode>
                <c:ptCount val="12"/>
                <c:pt idx="0">
                  <c:v>43220</c:v>
                </c:pt>
                <c:pt idx="1">
                  <c:v>43251</c:v>
                </c:pt>
                <c:pt idx="2" formatCode="d\-mmm">
                  <c:v>43281</c:v>
                </c:pt>
                <c:pt idx="3" formatCode="d\-mmm">
                  <c:v>43312</c:v>
                </c:pt>
                <c:pt idx="4" formatCode="d\-mmm">
                  <c:v>43343</c:v>
                </c:pt>
                <c:pt idx="5" formatCode="m/d/yyyy">
                  <c:v>43373</c:v>
                </c:pt>
                <c:pt idx="6" formatCode="d\-mmm">
                  <c:v>43404</c:v>
                </c:pt>
                <c:pt idx="7" formatCode="d\-mmm">
                  <c:v>43434</c:v>
                </c:pt>
                <c:pt idx="8" formatCode="m/d/yyyy">
                  <c:v>43465</c:v>
                </c:pt>
                <c:pt idx="9" formatCode="d\-mmm">
                  <c:v>43496</c:v>
                </c:pt>
                <c:pt idx="10" formatCode="d\-mmm">
                  <c:v>43524</c:v>
                </c:pt>
                <c:pt idx="11" formatCode="m/d/yyyy">
                  <c:v>43555</c:v>
                </c:pt>
              </c:numCache>
            </c:numRef>
          </c:cat>
          <c:val>
            <c:numRef>
              <c:f>Sheet1!$B$35:$B$46</c:f>
              <c:numCache>
                <c:formatCode>General</c:formatCode>
                <c:ptCount val="12"/>
                <c:pt idx="0">
                  <c:v>2.2400000000000002</c:v>
                </c:pt>
                <c:pt idx="1">
                  <c:v>2.23</c:v>
                </c:pt>
                <c:pt idx="2">
                  <c:v>2.33</c:v>
                </c:pt>
                <c:pt idx="3">
                  <c:v>2.44</c:v>
                </c:pt>
                <c:pt idx="4">
                  <c:v>2.46</c:v>
                </c:pt>
                <c:pt idx="5">
                  <c:v>2.59</c:v>
                </c:pt>
                <c:pt idx="6">
                  <c:v>2.69</c:v>
                </c:pt>
                <c:pt idx="7">
                  <c:v>2.7</c:v>
                </c:pt>
                <c:pt idx="8">
                  <c:v>2.63</c:v>
                </c:pt>
                <c:pt idx="9">
                  <c:v>2.5499999999999998</c:v>
                </c:pt>
                <c:pt idx="10">
                  <c:v>2.54</c:v>
                </c:pt>
                <c:pt idx="11">
                  <c:v>2.4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BTH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Sheet1!$A$35:$A$46</c:f>
              <c:numCache>
                <c:formatCode>[$-409]mmm\-yy;@</c:formatCode>
                <c:ptCount val="12"/>
                <c:pt idx="0">
                  <c:v>43220</c:v>
                </c:pt>
                <c:pt idx="1">
                  <c:v>43251</c:v>
                </c:pt>
                <c:pt idx="2" formatCode="d\-mmm">
                  <c:v>43281</c:v>
                </c:pt>
                <c:pt idx="3" formatCode="d\-mmm">
                  <c:v>43312</c:v>
                </c:pt>
                <c:pt idx="4" formatCode="d\-mmm">
                  <c:v>43343</c:v>
                </c:pt>
                <c:pt idx="5" formatCode="m/d/yyyy">
                  <c:v>43373</c:v>
                </c:pt>
                <c:pt idx="6" formatCode="d\-mmm">
                  <c:v>43404</c:v>
                </c:pt>
                <c:pt idx="7" formatCode="d\-mmm">
                  <c:v>43434</c:v>
                </c:pt>
                <c:pt idx="8" formatCode="m/d/yyyy">
                  <c:v>43465</c:v>
                </c:pt>
                <c:pt idx="9" formatCode="d\-mmm">
                  <c:v>43496</c:v>
                </c:pt>
                <c:pt idx="10" formatCode="d\-mmm">
                  <c:v>43524</c:v>
                </c:pt>
                <c:pt idx="11" formatCode="m/d/yyyy">
                  <c:v>43555</c:v>
                </c:pt>
              </c:numCache>
            </c:numRef>
          </c:cat>
          <c:val>
            <c:numRef>
              <c:f>Sheet1!$C$35:$C$46</c:f>
              <c:numCache>
                <c:formatCode>General</c:formatCode>
                <c:ptCount val="12"/>
                <c:pt idx="0">
                  <c:v>2.64</c:v>
                </c:pt>
                <c:pt idx="1">
                  <c:v>2.63</c:v>
                </c:pt>
                <c:pt idx="2">
                  <c:v>2.73</c:v>
                </c:pt>
                <c:pt idx="3">
                  <c:v>2.84</c:v>
                </c:pt>
                <c:pt idx="4">
                  <c:v>2.86</c:v>
                </c:pt>
                <c:pt idx="5">
                  <c:v>2.9899999999999998</c:v>
                </c:pt>
                <c:pt idx="6">
                  <c:v>3.09</c:v>
                </c:pt>
                <c:pt idx="7">
                  <c:v>3.1</c:v>
                </c:pt>
                <c:pt idx="8">
                  <c:v>3.03</c:v>
                </c:pt>
                <c:pt idx="9">
                  <c:v>2.9499999999999997</c:v>
                </c:pt>
                <c:pt idx="10">
                  <c:v>2.94</c:v>
                </c:pt>
                <c:pt idx="11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TexPool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Sheet1!$A$35:$A$46</c:f>
              <c:numCache>
                <c:formatCode>[$-409]mmm\-yy;@</c:formatCode>
                <c:ptCount val="12"/>
                <c:pt idx="0">
                  <c:v>43220</c:v>
                </c:pt>
                <c:pt idx="1">
                  <c:v>43251</c:v>
                </c:pt>
                <c:pt idx="2" formatCode="d\-mmm">
                  <c:v>43281</c:v>
                </c:pt>
                <c:pt idx="3" formatCode="d\-mmm">
                  <c:v>43312</c:v>
                </c:pt>
                <c:pt idx="4" formatCode="d\-mmm">
                  <c:v>43343</c:v>
                </c:pt>
                <c:pt idx="5" formatCode="m/d/yyyy">
                  <c:v>43373</c:v>
                </c:pt>
                <c:pt idx="6" formatCode="d\-mmm">
                  <c:v>43404</c:v>
                </c:pt>
                <c:pt idx="7" formatCode="d\-mmm">
                  <c:v>43434</c:v>
                </c:pt>
                <c:pt idx="8" formatCode="m/d/yyyy">
                  <c:v>43465</c:v>
                </c:pt>
                <c:pt idx="9" formatCode="d\-mmm">
                  <c:v>43496</c:v>
                </c:pt>
                <c:pt idx="10" formatCode="d\-mmm">
                  <c:v>43524</c:v>
                </c:pt>
                <c:pt idx="11" formatCode="m/d/yyyy">
                  <c:v>43555</c:v>
                </c:pt>
              </c:numCache>
            </c:numRef>
          </c:cat>
          <c:val>
            <c:numRef>
              <c:f>Sheet1!$D$35:$D$46</c:f>
              <c:numCache>
                <c:formatCode>General</c:formatCode>
                <c:ptCount val="12"/>
                <c:pt idx="0">
                  <c:v>1.7075</c:v>
                </c:pt>
                <c:pt idx="1">
                  <c:v>1.7692000000000001</c:v>
                </c:pt>
                <c:pt idx="2">
                  <c:v>1.9206000000000001</c:v>
                </c:pt>
                <c:pt idx="3">
                  <c:v>1.9077</c:v>
                </c:pt>
                <c:pt idx="4">
                  <c:v>1.9641</c:v>
                </c:pt>
                <c:pt idx="5">
                  <c:v>2.1244000000000001</c:v>
                </c:pt>
                <c:pt idx="6">
                  <c:v>2.1749999999999998</c:v>
                </c:pt>
                <c:pt idx="7">
                  <c:v>2.2029999999999998</c:v>
                </c:pt>
                <c:pt idx="8">
                  <c:v>2.5304000000000002</c:v>
                </c:pt>
                <c:pt idx="9">
                  <c:v>2.391</c:v>
                </c:pt>
                <c:pt idx="10">
                  <c:v>2.4597000000000002</c:v>
                </c:pt>
                <c:pt idx="11">
                  <c:v>2.4163999999999999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TexPool Prime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Sheet1!$A$35:$A$46</c:f>
              <c:numCache>
                <c:formatCode>[$-409]mmm\-yy;@</c:formatCode>
                <c:ptCount val="12"/>
                <c:pt idx="0">
                  <c:v>43220</c:v>
                </c:pt>
                <c:pt idx="1">
                  <c:v>43251</c:v>
                </c:pt>
                <c:pt idx="2" formatCode="d\-mmm">
                  <c:v>43281</c:v>
                </c:pt>
                <c:pt idx="3" formatCode="d\-mmm">
                  <c:v>43312</c:v>
                </c:pt>
                <c:pt idx="4" formatCode="d\-mmm">
                  <c:v>43343</c:v>
                </c:pt>
                <c:pt idx="5" formatCode="m/d/yyyy">
                  <c:v>43373</c:v>
                </c:pt>
                <c:pt idx="6" formatCode="d\-mmm">
                  <c:v>43404</c:v>
                </c:pt>
                <c:pt idx="7" formatCode="d\-mmm">
                  <c:v>43434</c:v>
                </c:pt>
                <c:pt idx="8" formatCode="m/d/yyyy">
                  <c:v>43465</c:v>
                </c:pt>
                <c:pt idx="9" formatCode="d\-mmm">
                  <c:v>43496</c:v>
                </c:pt>
                <c:pt idx="10" formatCode="d\-mmm">
                  <c:v>43524</c:v>
                </c:pt>
                <c:pt idx="11" formatCode="m/d/yyyy">
                  <c:v>43555</c:v>
                </c:pt>
              </c:numCache>
            </c:numRef>
          </c:cat>
          <c:val>
            <c:numRef>
              <c:f>Sheet1!$E$35:$E$46</c:f>
              <c:numCache>
                <c:formatCode>General</c:formatCode>
                <c:ptCount val="12"/>
                <c:pt idx="0">
                  <c:v>1.9846999999999999</c:v>
                </c:pt>
                <c:pt idx="1">
                  <c:v>2.0554999999999999</c:v>
                </c:pt>
                <c:pt idx="2">
                  <c:v>2.2044999999999999</c:v>
                </c:pt>
                <c:pt idx="3">
                  <c:v>2.1745999999999999</c:v>
                </c:pt>
                <c:pt idx="4">
                  <c:v>2.1718000000000002</c:v>
                </c:pt>
                <c:pt idx="5">
                  <c:v>2.3071999999999999</c:v>
                </c:pt>
                <c:pt idx="6">
                  <c:v>2.3706999999999998</c:v>
                </c:pt>
                <c:pt idx="7">
                  <c:v>2.3942999999999999</c:v>
                </c:pt>
                <c:pt idx="8">
                  <c:v>2.7296999999999998</c:v>
                </c:pt>
                <c:pt idx="9">
                  <c:v>2.6067</c:v>
                </c:pt>
                <c:pt idx="10">
                  <c:v>2.6412</c:v>
                </c:pt>
                <c:pt idx="11">
                  <c:v>2.5907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Sheet1!$F$4</c:f>
              <c:strCache>
                <c:ptCount val="1"/>
                <c:pt idx="0">
                  <c:v>6 Month Treasury Bill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Sheet1!$A$35:$A$46</c:f>
              <c:numCache>
                <c:formatCode>[$-409]mmm\-yy;@</c:formatCode>
                <c:ptCount val="12"/>
                <c:pt idx="0">
                  <c:v>43220</c:v>
                </c:pt>
                <c:pt idx="1">
                  <c:v>43251</c:v>
                </c:pt>
                <c:pt idx="2" formatCode="d\-mmm">
                  <c:v>43281</c:v>
                </c:pt>
                <c:pt idx="3" formatCode="d\-mmm">
                  <c:v>43312</c:v>
                </c:pt>
                <c:pt idx="4" formatCode="d\-mmm">
                  <c:v>43343</c:v>
                </c:pt>
                <c:pt idx="5" formatCode="m/d/yyyy">
                  <c:v>43373</c:v>
                </c:pt>
                <c:pt idx="6" formatCode="d\-mmm">
                  <c:v>43404</c:v>
                </c:pt>
                <c:pt idx="7" formatCode="d\-mmm">
                  <c:v>43434</c:v>
                </c:pt>
                <c:pt idx="8" formatCode="m/d/yyyy">
                  <c:v>43465</c:v>
                </c:pt>
                <c:pt idx="9" formatCode="d\-mmm">
                  <c:v>43496</c:v>
                </c:pt>
                <c:pt idx="10" formatCode="d\-mmm">
                  <c:v>43524</c:v>
                </c:pt>
                <c:pt idx="11" formatCode="m/d/yyyy">
                  <c:v>43555</c:v>
                </c:pt>
              </c:numCache>
            </c:numRef>
          </c:cat>
          <c:val>
            <c:numRef>
              <c:f>Sheet1!$F$35:$F$46</c:f>
              <c:numCache>
                <c:formatCode>General</c:formatCode>
                <c:ptCount val="12"/>
                <c:pt idx="0">
                  <c:v>1.87</c:v>
                </c:pt>
                <c:pt idx="1">
                  <c:v>1.93</c:v>
                </c:pt>
                <c:pt idx="2">
                  <c:v>1.93</c:v>
                </c:pt>
                <c:pt idx="3">
                  <c:v>2.0299999999999998</c:v>
                </c:pt>
                <c:pt idx="4">
                  <c:v>2.2200000000000002</c:v>
                </c:pt>
                <c:pt idx="5">
                  <c:v>2.19</c:v>
                </c:pt>
                <c:pt idx="6">
                  <c:v>2.34</c:v>
                </c:pt>
                <c:pt idx="7">
                  <c:v>2.37</c:v>
                </c:pt>
                <c:pt idx="8">
                  <c:v>2.4500000000000002</c:v>
                </c:pt>
                <c:pt idx="9">
                  <c:v>2.4</c:v>
                </c:pt>
                <c:pt idx="10">
                  <c:v>2.44</c:v>
                </c:pt>
                <c:pt idx="11">
                  <c:v>2.37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350696"/>
        <c:axId val="492354616"/>
      </c:lineChart>
      <c:dateAx>
        <c:axId val="49235069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54616"/>
        <c:crosses val="autoZero"/>
        <c:auto val="1"/>
        <c:lblOffset val="100"/>
        <c:baseTimeUnit val="months"/>
      </c:dateAx>
      <c:valAx>
        <c:axId val="49235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5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Debt Service Payments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Wtr &amp; Swe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Sheet1!$A$17:$A$37</c:f>
              <c:numCache>
                <c:formatCode>m/d/yyyy</c:formatCode>
                <c:ptCount val="21"/>
                <c:pt idx="0">
                  <c:v>43008</c:v>
                </c:pt>
                <c:pt idx="1">
                  <c:v>43373</c:v>
                </c:pt>
                <c:pt idx="2">
                  <c:v>43738</c:v>
                </c:pt>
                <c:pt idx="3">
                  <c:v>44104</c:v>
                </c:pt>
                <c:pt idx="4">
                  <c:v>44469</c:v>
                </c:pt>
                <c:pt idx="5">
                  <c:v>44834</c:v>
                </c:pt>
                <c:pt idx="6">
                  <c:v>45199</c:v>
                </c:pt>
                <c:pt idx="7">
                  <c:v>45565</c:v>
                </c:pt>
                <c:pt idx="8">
                  <c:v>45930</c:v>
                </c:pt>
                <c:pt idx="9">
                  <c:v>46295</c:v>
                </c:pt>
                <c:pt idx="10">
                  <c:v>46660</c:v>
                </c:pt>
                <c:pt idx="11">
                  <c:v>47026</c:v>
                </c:pt>
                <c:pt idx="12">
                  <c:v>47391</c:v>
                </c:pt>
                <c:pt idx="13">
                  <c:v>47756</c:v>
                </c:pt>
                <c:pt idx="14">
                  <c:v>48121</c:v>
                </c:pt>
                <c:pt idx="15">
                  <c:v>48487</c:v>
                </c:pt>
                <c:pt idx="16">
                  <c:v>48852</c:v>
                </c:pt>
                <c:pt idx="17">
                  <c:v>49217</c:v>
                </c:pt>
                <c:pt idx="18">
                  <c:v>49582</c:v>
                </c:pt>
                <c:pt idx="19">
                  <c:v>49948</c:v>
                </c:pt>
                <c:pt idx="20">
                  <c:v>50313</c:v>
                </c:pt>
              </c:numCache>
            </c:numRef>
          </c:cat>
          <c:val>
            <c:numRef>
              <c:f>Sheet1!$B$17:$B$37</c:f>
              <c:numCache>
                <c:formatCode>_("$"* #,##0.00_);_("$"* \(#,##0.00\);_("$"* "-"??_);_(@_)</c:formatCode>
                <c:ptCount val="21"/>
                <c:pt idx="0">
                  <c:v>789075</c:v>
                </c:pt>
                <c:pt idx="1">
                  <c:v>925030</c:v>
                </c:pt>
                <c:pt idx="2">
                  <c:v>924419</c:v>
                </c:pt>
                <c:pt idx="3">
                  <c:v>927400</c:v>
                </c:pt>
                <c:pt idx="4">
                  <c:v>925400</c:v>
                </c:pt>
                <c:pt idx="5">
                  <c:v>922950</c:v>
                </c:pt>
                <c:pt idx="6">
                  <c:v>924720</c:v>
                </c:pt>
                <c:pt idx="7">
                  <c:v>925915</c:v>
                </c:pt>
                <c:pt idx="8">
                  <c:v>925798</c:v>
                </c:pt>
                <c:pt idx="9">
                  <c:v>723385</c:v>
                </c:pt>
                <c:pt idx="10">
                  <c:v>725048</c:v>
                </c:pt>
                <c:pt idx="11">
                  <c:v>724520</c:v>
                </c:pt>
                <c:pt idx="12">
                  <c:v>723175</c:v>
                </c:pt>
                <c:pt idx="13">
                  <c:v>722975</c:v>
                </c:pt>
                <c:pt idx="14">
                  <c:v>726000</c:v>
                </c:pt>
                <c:pt idx="15">
                  <c:v>722000</c:v>
                </c:pt>
                <c:pt idx="16">
                  <c:v>722200</c:v>
                </c:pt>
                <c:pt idx="17">
                  <c:v>721400</c:v>
                </c:pt>
                <c:pt idx="18">
                  <c:v>219600</c:v>
                </c:pt>
                <c:pt idx="19">
                  <c:v>221800</c:v>
                </c:pt>
                <c:pt idx="20">
                  <c:v>223600</c:v>
                </c:pt>
              </c:numCache>
            </c:numRef>
          </c:val>
        </c:ser>
        <c:ser>
          <c:idx val="1"/>
          <c:order val="1"/>
          <c:tx>
            <c:strRef>
              <c:f>Sheet1!$C$16</c:f>
              <c:strCache>
                <c:ptCount val="1"/>
                <c:pt idx="0">
                  <c:v>Sales Tax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Sheet1!$A$17:$A$37</c:f>
              <c:numCache>
                <c:formatCode>m/d/yyyy</c:formatCode>
                <c:ptCount val="21"/>
                <c:pt idx="0">
                  <c:v>43008</c:v>
                </c:pt>
                <c:pt idx="1">
                  <c:v>43373</c:v>
                </c:pt>
                <c:pt idx="2">
                  <c:v>43738</c:v>
                </c:pt>
                <c:pt idx="3">
                  <c:v>44104</c:v>
                </c:pt>
                <c:pt idx="4">
                  <c:v>44469</c:v>
                </c:pt>
                <c:pt idx="5">
                  <c:v>44834</c:v>
                </c:pt>
                <c:pt idx="6">
                  <c:v>45199</c:v>
                </c:pt>
                <c:pt idx="7">
                  <c:v>45565</c:v>
                </c:pt>
                <c:pt idx="8">
                  <c:v>45930</c:v>
                </c:pt>
                <c:pt idx="9">
                  <c:v>46295</c:v>
                </c:pt>
                <c:pt idx="10">
                  <c:v>46660</c:v>
                </c:pt>
                <c:pt idx="11">
                  <c:v>47026</c:v>
                </c:pt>
                <c:pt idx="12">
                  <c:v>47391</c:v>
                </c:pt>
                <c:pt idx="13">
                  <c:v>47756</c:v>
                </c:pt>
                <c:pt idx="14">
                  <c:v>48121</c:v>
                </c:pt>
                <c:pt idx="15">
                  <c:v>48487</c:v>
                </c:pt>
                <c:pt idx="16">
                  <c:v>48852</c:v>
                </c:pt>
                <c:pt idx="17">
                  <c:v>49217</c:v>
                </c:pt>
                <c:pt idx="18">
                  <c:v>49582</c:v>
                </c:pt>
                <c:pt idx="19">
                  <c:v>49948</c:v>
                </c:pt>
                <c:pt idx="20">
                  <c:v>50313</c:v>
                </c:pt>
              </c:numCache>
            </c:numRef>
          </c:cat>
          <c:val>
            <c:numRef>
              <c:f>Sheet1!$C$17:$C$37</c:f>
              <c:numCache>
                <c:formatCode>_("$"* #,##0.00_);_("$"* \(#,##0.00\);_("$"* "-"??_);_(@_)</c:formatCode>
                <c:ptCount val="21"/>
                <c:pt idx="0">
                  <c:v>298572</c:v>
                </c:pt>
                <c:pt idx="1">
                  <c:v>270277</c:v>
                </c:pt>
                <c:pt idx="2">
                  <c:v>268761</c:v>
                </c:pt>
                <c:pt idx="3">
                  <c:v>275988</c:v>
                </c:pt>
                <c:pt idx="4">
                  <c:v>275288</c:v>
                </c:pt>
                <c:pt idx="5">
                  <c:v>272038</c:v>
                </c:pt>
                <c:pt idx="6">
                  <c:v>275038</c:v>
                </c:pt>
                <c:pt idx="7">
                  <c:v>271225</c:v>
                </c:pt>
                <c:pt idx="8">
                  <c:v>273625</c:v>
                </c:pt>
                <c:pt idx="9">
                  <c:v>275800</c:v>
                </c:pt>
                <c:pt idx="10">
                  <c:v>271500</c:v>
                </c:pt>
                <c:pt idx="11">
                  <c:v>272800</c:v>
                </c:pt>
                <c:pt idx="12">
                  <c:v>276250</c:v>
                </c:pt>
                <c:pt idx="13">
                  <c:v>275500</c:v>
                </c:pt>
                <c:pt idx="14">
                  <c:v>271950</c:v>
                </c:pt>
                <c:pt idx="15">
                  <c:v>275700</c:v>
                </c:pt>
                <c:pt idx="16">
                  <c:v>200200</c:v>
                </c:pt>
                <c:pt idx="17">
                  <c:v>198600</c:v>
                </c:pt>
                <c:pt idx="18">
                  <c:v>196800</c:v>
                </c:pt>
                <c:pt idx="19">
                  <c:v>194800</c:v>
                </c:pt>
                <c:pt idx="20">
                  <c:v>197600</c:v>
                </c:pt>
              </c:numCache>
            </c:numRef>
          </c:val>
        </c:ser>
        <c:ser>
          <c:idx val="2"/>
          <c:order val="2"/>
          <c:tx>
            <c:strRef>
              <c:f>Sheet1!$D$16</c:f>
              <c:strCache>
                <c:ptCount val="1"/>
                <c:pt idx="0">
                  <c:v>I&amp;S Tax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Sheet1!$A$17:$A$37</c:f>
              <c:numCache>
                <c:formatCode>m/d/yyyy</c:formatCode>
                <c:ptCount val="21"/>
                <c:pt idx="0">
                  <c:v>43008</c:v>
                </c:pt>
                <c:pt idx="1">
                  <c:v>43373</c:v>
                </c:pt>
                <c:pt idx="2">
                  <c:v>43738</c:v>
                </c:pt>
                <c:pt idx="3">
                  <c:v>44104</c:v>
                </c:pt>
                <c:pt idx="4">
                  <c:v>44469</c:v>
                </c:pt>
                <c:pt idx="5">
                  <c:v>44834</c:v>
                </c:pt>
                <c:pt idx="6">
                  <c:v>45199</c:v>
                </c:pt>
                <c:pt idx="7">
                  <c:v>45565</c:v>
                </c:pt>
                <c:pt idx="8">
                  <c:v>45930</c:v>
                </c:pt>
                <c:pt idx="9">
                  <c:v>46295</c:v>
                </c:pt>
                <c:pt idx="10">
                  <c:v>46660</c:v>
                </c:pt>
                <c:pt idx="11">
                  <c:v>47026</c:v>
                </c:pt>
                <c:pt idx="12">
                  <c:v>47391</c:v>
                </c:pt>
                <c:pt idx="13">
                  <c:v>47756</c:v>
                </c:pt>
                <c:pt idx="14">
                  <c:v>48121</c:v>
                </c:pt>
                <c:pt idx="15">
                  <c:v>48487</c:v>
                </c:pt>
                <c:pt idx="16">
                  <c:v>48852</c:v>
                </c:pt>
                <c:pt idx="17">
                  <c:v>49217</c:v>
                </c:pt>
                <c:pt idx="18">
                  <c:v>49582</c:v>
                </c:pt>
                <c:pt idx="19">
                  <c:v>49948</c:v>
                </c:pt>
                <c:pt idx="20">
                  <c:v>50313</c:v>
                </c:pt>
              </c:numCache>
            </c:numRef>
          </c:cat>
          <c:val>
            <c:numRef>
              <c:f>Sheet1!$D$17:$D$37</c:f>
              <c:numCache>
                <c:formatCode>_("$"* #,##0.00_);_("$"* \(#,##0.00\);_("$"* "-"??_);_(@_)</c:formatCode>
                <c:ptCount val="21"/>
                <c:pt idx="0">
                  <c:v>166002</c:v>
                </c:pt>
                <c:pt idx="1">
                  <c:v>127111</c:v>
                </c:pt>
                <c:pt idx="2">
                  <c:v>237632</c:v>
                </c:pt>
                <c:pt idx="3">
                  <c:v>250313</c:v>
                </c:pt>
                <c:pt idx="4">
                  <c:v>254513</c:v>
                </c:pt>
                <c:pt idx="5">
                  <c:v>251063</c:v>
                </c:pt>
                <c:pt idx="6">
                  <c:v>251363</c:v>
                </c:pt>
                <c:pt idx="7">
                  <c:v>249825</c:v>
                </c:pt>
                <c:pt idx="8">
                  <c:v>251925</c:v>
                </c:pt>
                <c:pt idx="9">
                  <c:v>253800</c:v>
                </c:pt>
                <c:pt idx="10">
                  <c:v>251700</c:v>
                </c:pt>
                <c:pt idx="11">
                  <c:v>255000</c:v>
                </c:pt>
                <c:pt idx="12">
                  <c:v>250350</c:v>
                </c:pt>
                <c:pt idx="13">
                  <c:v>249300</c:v>
                </c:pt>
                <c:pt idx="14">
                  <c:v>255450</c:v>
                </c:pt>
                <c:pt idx="15">
                  <c:v>253500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2355400"/>
        <c:axId val="492350304"/>
      </c:barChart>
      <c:dateAx>
        <c:axId val="4923554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50304"/>
        <c:crosses val="autoZero"/>
        <c:auto val="1"/>
        <c:lblOffset val="100"/>
        <c:baseTimeUnit val="years"/>
      </c:dateAx>
      <c:valAx>
        <c:axId val="49235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355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 Total Revenue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Revenue!$C$2</c:f>
              <c:strCache>
                <c:ptCount val="1"/>
                <c:pt idx="0">
                  <c:v>YTD Actual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4.5159457332669101E-2"/>
                  <c:y val="-9.53515971267385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257404639760875"/>
                  <c:y val="-3.1783865708912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Revenue!$A$3:$A$9</c:f>
              <c:strCache>
                <c:ptCount val="7"/>
                <c:pt idx="0">
                  <c:v>Fines</c:v>
                </c:pt>
                <c:pt idx="1">
                  <c:v>Interest Income</c:v>
                </c:pt>
                <c:pt idx="2">
                  <c:v>Other Income</c:v>
                </c:pt>
                <c:pt idx="3">
                  <c:v>Property Taxes</c:v>
                </c:pt>
                <c:pt idx="4">
                  <c:v>Utility Municipal Fees</c:v>
                </c:pt>
                <c:pt idx="5">
                  <c:v>Refuse Collection</c:v>
                </c:pt>
                <c:pt idx="6">
                  <c:v>Sales Tax</c:v>
                </c:pt>
              </c:strCache>
            </c:strRef>
          </c:cat>
          <c:val>
            <c:numRef>
              <c:f>Revenue!$C$3:$C$9</c:f>
              <c:numCache>
                <c:formatCode>_("$"* #,##0.00_);_("$"* \(#,##0.00\);_("$"* "-"??_);_(@_)</c:formatCode>
                <c:ptCount val="7"/>
                <c:pt idx="0">
                  <c:v>150579.26999999999</c:v>
                </c:pt>
                <c:pt idx="1">
                  <c:v>59569.37</c:v>
                </c:pt>
                <c:pt idx="2">
                  <c:v>293841.69</c:v>
                </c:pt>
                <c:pt idx="3">
                  <c:v>1087420.21</c:v>
                </c:pt>
                <c:pt idx="4">
                  <c:v>118581.23</c:v>
                </c:pt>
                <c:pt idx="5">
                  <c:v>359570.91</c:v>
                </c:pt>
                <c:pt idx="6">
                  <c:v>1066121.19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0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CITY OF MINEOLA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0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Monthly Sales Tax Trend Analysis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worksheet1!$A$30</c:f>
              <c:strCache>
                <c:ptCount val="1"/>
                <c:pt idx="0">
                  <c:v>FY 2014-2015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worksheet1!$B$30:$M$30</c:f>
              <c:numCache>
                <c:formatCode>#,##0.00</c:formatCode>
                <c:ptCount val="12"/>
                <c:pt idx="0">
                  <c:v>131401.76</c:v>
                </c:pt>
                <c:pt idx="1">
                  <c:v>159860.66</c:v>
                </c:pt>
                <c:pt idx="2">
                  <c:v>134715.01999999999</c:v>
                </c:pt>
                <c:pt idx="3">
                  <c:v>142483.03</c:v>
                </c:pt>
                <c:pt idx="4">
                  <c:v>185232.86</c:v>
                </c:pt>
                <c:pt idx="5">
                  <c:v>125414.47</c:v>
                </c:pt>
                <c:pt idx="6">
                  <c:v>126317.84</c:v>
                </c:pt>
                <c:pt idx="7">
                  <c:v>162809.81</c:v>
                </c:pt>
                <c:pt idx="8">
                  <c:v>141267.67000000001</c:v>
                </c:pt>
                <c:pt idx="9">
                  <c:v>139285.25</c:v>
                </c:pt>
                <c:pt idx="10">
                  <c:v>167661.89000000001</c:v>
                </c:pt>
                <c:pt idx="11">
                  <c:v>143272.37</c:v>
                </c:pt>
              </c:numCache>
            </c:numRef>
          </c:val>
        </c:ser>
        <c:ser>
          <c:idx val="1"/>
          <c:order val="1"/>
          <c:tx>
            <c:strRef>
              <c:f>worksheet1!$A$31</c:f>
              <c:strCache>
                <c:ptCount val="1"/>
                <c:pt idx="0">
                  <c:v>FY 2015-2016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worksheet1!$B$31:$M$31</c:f>
              <c:numCache>
                <c:formatCode>#,##0.00</c:formatCode>
                <c:ptCount val="12"/>
                <c:pt idx="0">
                  <c:v>140441.75</c:v>
                </c:pt>
                <c:pt idx="1">
                  <c:v>169255.52</c:v>
                </c:pt>
                <c:pt idx="2">
                  <c:v>141183.71</c:v>
                </c:pt>
                <c:pt idx="3">
                  <c:v>143452.56</c:v>
                </c:pt>
                <c:pt idx="4">
                  <c:v>196004.05</c:v>
                </c:pt>
                <c:pt idx="5">
                  <c:v>124804.69</c:v>
                </c:pt>
                <c:pt idx="6">
                  <c:v>135963.38</c:v>
                </c:pt>
                <c:pt idx="7">
                  <c:v>177566.39</c:v>
                </c:pt>
                <c:pt idx="8">
                  <c:v>142502.24</c:v>
                </c:pt>
                <c:pt idx="9">
                  <c:v>145941.87</c:v>
                </c:pt>
                <c:pt idx="10">
                  <c:v>179459.05</c:v>
                </c:pt>
                <c:pt idx="11">
                  <c:v>152771.03</c:v>
                </c:pt>
              </c:numCache>
            </c:numRef>
          </c:val>
        </c:ser>
        <c:ser>
          <c:idx val="2"/>
          <c:order val="2"/>
          <c:tx>
            <c:strRef>
              <c:f>worksheet1!$A$32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worksheet1!$B$32:$M$32</c:f>
              <c:numCache>
                <c:formatCode>#,##0.00</c:formatCode>
                <c:ptCount val="12"/>
                <c:pt idx="0">
                  <c:v>145767.07</c:v>
                </c:pt>
                <c:pt idx="1">
                  <c:v>170836.4</c:v>
                </c:pt>
                <c:pt idx="2">
                  <c:v>149987.51</c:v>
                </c:pt>
                <c:pt idx="3">
                  <c:v>168745.46</c:v>
                </c:pt>
                <c:pt idx="4">
                  <c:v>214097</c:v>
                </c:pt>
                <c:pt idx="5">
                  <c:v>137809.39000000001</c:v>
                </c:pt>
                <c:pt idx="6">
                  <c:v>140454.35</c:v>
                </c:pt>
                <c:pt idx="7">
                  <c:v>181011.6</c:v>
                </c:pt>
                <c:pt idx="8">
                  <c:v>159863.18</c:v>
                </c:pt>
                <c:pt idx="9">
                  <c:v>151629</c:v>
                </c:pt>
                <c:pt idx="10">
                  <c:v>188942.46</c:v>
                </c:pt>
                <c:pt idx="11">
                  <c:v>154168.73000000001</c:v>
                </c:pt>
              </c:numCache>
            </c:numRef>
          </c:val>
        </c:ser>
        <c:ser>
          <c:idx val="3"/>
          <c:order val="3"/>
          <c:tx>
            <c:strRef>
              <c:f>worksheet1!$A$33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worksheet1!$B$33:$M$33</c:f>
              <c:numCache>
                <c:formatCode>#,##0.00</c:formatCode>
                <c:ptCount val="12"/>
                <c:pt idx="0">
                  <c:v>156026</c:v>
                </c:pt>
                <c:pt idx="1">
                  <c:v>172249.09</c:v>
                </c:pt>
                <c:pt idx="2">
                  <c:v>149634.35999999999</c:v>
                </c:pt>
                <c:pt idx="3">
                  <c:v>170559.35</c:v>
                </c:pt>
                <c:pt idx="4">
                  <c:v>210200.21</c:v>
                </c:pt>
                <c:pt idx="5">
                  <c:v>140490.57</c:v>
                </c:pt>
                <c:pt idx="6">
                  <c:v>147103.23000000001</c:v>
                </c:pt>
                <c:pt idx="7">
                  <c:v>196263.8</c:v>
                </c:pt>
                <c:pt idx="8">
                  <c:v>158799.96</c:v>
                </c:pt>
                <c:pt idx="9">
                  <c:v>177063.01</c:v>
                </c:pt>
                <c:pt idx="10">
                  <c:v>194564.42</c:v>
                </c:pt>
                <c:pt idx="11">
                  <c:v>152643.76999999999</c:v>
                </c:pt>
              </c:numCache>
            </c:numRef>
          </c:val>
        </c:ser>
        <c:ser>
          <c:idx val="4"/>
          <c:order val="4"/>
          <c:tx>
            <c:strRef>
              <c:f>worksheet1!$A$34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worksheet1!$B$34:$M$34</c:f>
              <c:numCache>
                <c:formatCode>#,##0.00</c:formatCode>
                <c:ptCount val="12"/>
                <c:pt idx="0">
                  <c:v>168748.37</c:v>
                </c:pt>
                <c:pt idx="1">
                  <c:v>182672.23</c:v>
                </c:pt>
                <c:pt idx="2">
                  <c:v>177221.17</c:v>
                </c:pt>
                <c:pt idx="3">
                  <c:v>168709.01</c:v>
                </c:pt>
                <c:pt idx="4">
                  <c:v>208515.46</c:v>
                </c:pt>
                <c:pt idx="5">
                  <c:v>160254.95000000001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425536"/>
        <c:axId val="488426320"/>
      </c:barChart>
      <c:catAx>
        <c:axId val="4884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8426320"/>
        <c:crosses val="autoZero"/>
        <c:auto val="1"/>
        <c:lblAlgn val="ctr"/>
        <c:lblOffset val="100"/>
        <c:noMultiLvlLbl val="0"/>
      </c:catAx>
      <c:valAx>
        <c:axId val="48842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84255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5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Refuse</a:t>
            </a:r>
            <a:r>
              <a:rPr lang="en-US" baseline="0"/>
              <a:t> Collection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Refuse!$B$2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Refuse!$A$4:$A$9</c:f>
              <c:strCache>
                <c:ptCount val="6"/>
                <c:pt idx="0">
                  <c:v>YE 2014</c:v>
                </c:pt>
                <c:pt idx="1">
                  <c:v>YE 2015</c:v>
                </c:pt>
                <c:pt idx="2">
                  <c:v>YE 2016</c:v>
                </c:pt>
                <c:pt idx="3">
                  <c:v>YE 2017</c:v>
                </c:pt>
                <c:pt idx="4">
                  <c:v>YE 2018</c:v>
                </c:pt>
                <c:pt idx="5">
                  <c:v>YTD 2019</c:v>
                </c:pt>
              </c:strCache>
            </c:strRef>
          </c:cat>
          <c:val>
            <c:numRef>
              <c:f>Refuse!$B$4:$B$9</c:f>
              <c:numCache>
                <c:formatCode>_("$"* #,##0.00_);_("$"* \(#,##0.00\);_("$"* "-"??_);_(@_)</c:formatCode>
                <c:ptCount val="6"/>
                <c:pt idx="0">
                  <c:v>336356.79</c:v>
                </c:pt>
                <c:pt idx="1">
                  <c:v>354994.14</c:v>
                </c:pt>
                <c:pt idx="2">
                  <c:v>385958.92</c:v>
                </c:pt>
                <c:pt idx="3">
                  <c:v>641226.43000000005</c:v>
                </c:pt>
                <c:pt idx="4">
                  <c:v>699136.92</c:v>
                </c:pt>
                <c:pt idx="5">
                  <c:v>359570.91</c:v>
                </c:pt>
              </c:numCache>
            </c:numRef>
          </c:val>
        </c:ser>
        <c:ser>
          <c:idx val="1"/>
          <c:order val="1"/>
          <c:tx>
            <c:strRef>
              <c:f>Refuse!$C$2</c:f>
              <c:strCache>
                <c:ptCount val="1"/>
                <c:pt idx="0">
                  <c:v>Expense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Refuse!$A$4:$A$9</c:f>
              <c:strCache>
                <c:ptCount val="6"/>
                <c:pt idx="0">
                  <c:v>YE 2014</c:v>
                </c:pt>
                <c:pt idx="1">
                  <c:v>YE 2015</c:v>
                </c:pt>
                <c:pt idx="2">
                  <c:v>YE 2016</c:v>
                </c:pt>
                <c:pt idx="3">
                  <c:v>YE 2017</c:v>
                </c:pt>
                <c:pt idx="4">
                  <c:v>YE 2018</c:v>
                </c:pt>
                <c:pt idx="5">
                  <c:v>YTD 2019</c:v>
                </c:pt>
              </c:strCache>
            </c:strRef>
          </c:cat>
          <c:val>
            <c:numRef>
              <c:f>Refuse!$C$4:$C$9</c:f>
              <c:numCache>
                <c:formatCode>_("$"* #,##0.00_);_("$"* \(#,##0.00\);_("$"* "-"??_);_(@_)</c:formatCode>
                <c:ptCount val="6"/>
                <c:pt idx="0">
                  <c:v>200220.72</c:v>
                </c:pt>
                <c:pt idx="1">
                  <c:v>200394.1</c:v>
                </c:pt>
                <c:pt idx="2">
                  <c:v>200836.34</c:v>
                </c:pt>
                <c:pt idx="3">
                  <c:v>431732.4</c:v>
                </c:pt>
                <c:pt idx="4">
                  <c:v>486011.13</c:v>
                </c:pt>
                <c:pt idx="5">
                  <c:v>253960.85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8421616"/>
        <c:axId val="488422792"/>
      </c:barChart>
      <c:lineChart>
        <c:grouping val="standard"/>
        <c:varyColors val="0"/>
        <c:ser>
          <c:idx val="2"/>
          <c:order val="2"/>
          <c:tx>
            <c:strRef>
              <c:f>Refuse!$D$2</c:f>
              <c:strCache>
                <c:ptCount val="1"/>
                <c:pt idx="0">
                  <c:v>Net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Refuse!$A$4:$A$9</c:f>
              <c:strCache>
                <c:ptCount val="6"/>
                <c:pt idx="0">
                  <c:v>YE 2014</c:v>
                </c:pt>
                <c:pt idx="1">
                  <c:v>YE 2015</c:v>
                </c:pt>
                <c:pt idx="2">
                  <c:v>YE 2016</c:v>
                </c:pt>
                <c:pt idx="3">
                  <c:v>YE 2017</c:v>
                </c:pt>
                <c:pt idx="4">
                  <c:v>YE 2018</c:v>
                </c:pt>
                <c:pt idx="5">
                  <c:v>YTD 2019</c:v>
                </c:pt>
              </c:strCache>
            </c:strRef>
          </c:cat>
          <c:val>
            <c:numRef>
              <c:f>Refuse!$D$4:$D$9</c:f>
              <c:numCache>
                <c:formatCode>_("$"* #,##0.00_);_("$"* \(#,##0.00\);_("$"* "-"??_);_(@_)</c:formatCode>
                <c:ptCount val="6"/>
                <c:pt idx="0">
                  <c:v>136136.06999999998</c:v>
                </c:pt>
                <c:pt idx="1">
                  <c:v>154600.04</c:v>
                </c:pt>
                <c:pt idx="2">
                  <c:v>185122.58</c:v>
                </c:pt>
                <c:pt idx="3">
                  <c:v>209494.03000000003</c:v>
                </c:pt>
                <c:pt idx="4">
                  <c:v>213125.79000000004</c:v>
                </c:pt>
                <c:pt idx="5">
                  <c:v>105610.05999999997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421616"/>
        <c:axId val="488422792"/>
      </c:lineChart>
      <c:catAx>
        <c:axId val="48842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22792"/>
        <c:crosses val="autoZero"/>
        <c:auto val="1"/>
        <c:lblAlgn val="ctr"/>
        <c:lblOffset val="100"/>
        <c:noMultiLvlLbl val="0"/>
      </c:catAx>
      <c:valAx>
        <c:axId val="48842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2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Hotel Occupancy</a:t>
            </a:r>
            <a:r>
              <a:rPr lang="en-US" baseline="0"/>
              <a:t> Tax Revenue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HOT!$B$2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HOT!$A$3:$A$7</c:f>
              <c:strCache>
                <c:ptCount val="5"/>
                <c:pt idx="0">
                  <c:v>FY 2014-2015</c:v>
                </c:pt>
                <c:pt idx="1">
                  <c:v>FY 2015-2016</c:v>
                </c:pt>
                <c:pt idx="2">
                  <c:v>FY 2016-2017</c:v>
                </c:pt>
                <c:pt idx="3">
                  <c:v>FY 2017-2018</c:v>
                </c:pt>
                <c:pt idx="4">
                  <c:v>YTD 2018-2019</c:v>
                </c:pt>
              </c:strCache>
            </c:strRef>
          </c:cat>
          <c:val>
            <c:numRef>
              <c:f>HOT!$B$3:$B$7</c:f>
              <c:numCache>
                <c:formatCode>_("$"* #,##0.00_);_("$"* \(#,##0.00\);_("$"* "-"??_);_(@_)</c:formatCode>
                <c:ptCount val="5"/>
                <c:pt idx="0">
                  <c:v>74736.490000000005</c:v>
                </c:pt>
                <c:pt idx="1">
                  <c:v>71575.08</c:v>
                </c:pt>
                <c:pt idx="2">
                  <c:v>74493.5</c:v>
                </c:pt>
                <c:pt idx="3">
                  <c:v>69611.63</c:v>
                </c:pt>
                <c:pt idx="4">
                  <c:v>34549.11</c:v>
                </c:pt>
              </c:numCache>
            </c:numRef>
          </c:val>
        </c:ser>
        <c:ser>
          <c:idx val="1"/>
          <c:order val="1"/>
          <c:tx>
            <c:strRef>
              <c:f>HOT!$C$2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HOT!$A$3:$A$7</c:f>
              <c:strCache>
                <c:ptCount val="5"/>
                <c:pt idx="0">
                  <c:v>FY 2014-2015</c:v>
                </c:pt>
                <c:pt idx="1">
                  <c:v>FY 2015-2016</c:v>
                </c:pt>
                <c:pt idx="2">
                  <c:v>FY 2016-2017</c:v>
                </c:pt>
                <c:pt idx="3">
                  <c:v>FY 2017-2018</c:v>
                </c:pt>
                <c:pt idx="4">
                  <c:v>YTD 2018-2019</c:v>
                </c:pt>
              </c:strCache>
            </c:strRef>
          </c:cat>
          <c:val>
            <c:numRef>
              <c:f>HOT!$C$3:$C$7</c:f>
              <c:numCache>
                <c:formatCode>_("$"* #,##0.00_);_("$"* \(#,##0.00\);_("$"* "-"??_);_(@_)</c:formatCode>
                <c:ptCount val="5"/>
                <c:pt idx="0">
                  <c:v>74736</c:v>
                </c:pt>
                <c:pt idx="1">
                  <c:v>74000</c:v>
                </c:pt>
                <c:pt idx="2">
                  <c:v>71500</c:v>
                </c:pt>
                <c:pt idx="3">
                  <c:v>75000</c:v>
                </c:pt>
                <c:pt idx="4">
                  <c:v>35000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431416"/>
        <c:axId val="488419656"/>
      </c:barChart>
      <c:catAx>
        <c:axId val="48843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19656"/>
        <c:crosses val="autoZero"/>
        <c:auto val="1"/>
        <c:lblAlgn val="ctr"/>
        <c:lblOffset val="100"/>
        <c:noMultiLvlLbl val="0"/>
      </c:catAx>
      <c:valAx>
        <c:axId val="48841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3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</a:t>
            </a:r>
          </a:p>
          <a:p>
            <a:pPr>
              <a:defRPr/>
            </a:pPr>
            <a:r>
              <a:rPr lang="en-US"/>
              <a:t>Expense Actual to 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Expense!$B$2</c:f>
              <c:strCache>
                <c:ptCount val="1"/>
                <c:pt idx="0">
                  <c:v>YTD Prior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Expense!$A$3:$A$8</c:f>
              <c:strCache>
                <c:ptCount val="6"/>
                <c:pt idx="0">
                  <c:v>Police</c:v>
                </c:pt>
                <c:pt idx="1">
                  <c:v>Fire</c:v>
                </c:pt>
                <c:pt idx="2">
                  <c:v>Street</c:v>
                </c:pt>
                <c:pt idx="3">
                  <c:v>Admin</c:v>
                </c:pt>
                <c:pt idx="4">
                  <c:v>Comm Dev</c:v>
                </c:pt>
                <c:pt idx="5">
                  <c:v>Transfers (Sales Tax)</c:v>
                </c:pt>
              </c:strCache>
            </c:strRef>
          </c:cat>
          <c:val>
            <c:numRef>
              <c:f>Expense!$B$3:$B$8</c:f>
              <c:numCache>
                <c:formatCode>_("$"* #,##0.00_);_("$"* \(#,##0.00\);_("$"* "-"??_);_(@_)</c:formatCode>
                <c:ptCount val="6"/>
                <c:pt idx="0">
                  <c:v>720119.27</c:v>
                </c:pt>
                <c:pt idx="1">
                  <c:v>260552.86</c:v>
                </c:pt>
                <c:pt idx="2">
                  <c:v>521831.1</c:v>
                </c:pt>
                <c:pt idx="3">
                  <c:v>415444.41</c:v>
                </c:pt>
                <c:pt idx="4">
                  <c:v>164419.65</c:v>
                </c:pt>
                <c:pt idx="5">
                  <c:v>333053.32</c:v>
                </c:pt>
              </c:numCache>
            </c:numRef>
          </c:val>
        </c:ser>
        <c:ser>
          <c:idx val="1"/>
          <c:order val="1"/>
          <c:tx>
            <c:strRef>
              <c:f>Expense!$C$2</c:f>
              <c:strCache>
                <c:ptCount val="1"/>
                <c:pt idx="0">
                  <c:v>YTD 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Expense!$A$3:$A$8</c:f>
              <c:strCache>
                <c:ptCount val="6"/>
                <c:pt idx="0">
                  <c:v>Police</c:v>
                </c:pt>
                <c:pt idx="1">
                  <c:v>Fire</c:v>
                </c:pt>
                <c:pt idx="2">
                  <c:v>Street</c:v>
                </c:pt>
                <c:pt idx="3">
                  <c:v>Admin</c:v>
                </c:pt>
                <c:pt idx="4">
                  <c:v>Comm Dev</c:v>
                </c:pt>
                <c:pt idx="5">
                  <c:v>Transfers (Sales Tax)</c:v>
                </c:pt>
              </c:strCache>
            </c:strRef>
          </c:cat>
          <c:val>
            <c:numRef>
              <c:f>Expense!$C$3:$C$8</c:f>
              <c:numCache>
                <c:formatCode>_("$"* #,##0.00_);_("$"* \(#,##0.00\);_("$"* "-"??_);_(@_)</c:formatCode>
                <c:ptCount val="6"/>
                <c:pt idx="0">
                  <c:v>816301.46</c:v>
                </c:pt>
                <c:pt idx="1">
                  <c:v>240830.78</c:v>
                </c:pt>
                <c:pt idx="2">
                  <c:v>558031.88</c:v>
                </c:pt>
                <c:pt idx="3">
                  <c:v>406102.76</c:v>
                </c:pt>
                <c:pt idx="4">
                  <c:v>159326.29</c:v>
                </c:pt>
                <c:pt idx="5">
                  <c:v>355373.73</c:v>
                </c:pt>
              </c:numCache>
            </c:numRef>
          </c:val>
        </c:ser>
        <c:ser>
          <c:idx val="2"/>
          <c:order val="2"/>
          <c:tx>
            <c:strRef>
              <c:f>Expense!$D$2</c:f>
              <c:strCache>
                <c:ptCount val="1"/>
                <c:pt idx="0">
                  <c:v>YTD Budget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Expense!$A$3:$A$8</c:f>
              <c:strCache>
                <c:ptCount val="6"/>
                <c:pt idx="0">
                  <c:v>Police</c:v>
                </c:pt>
                <c:pt idx="1">
                  <c:v>Fire</c:v>
                </c:pt>
                <c:pt idx="2">
                  <c:v>Street</c:v>
                </c:pt>
                <c:pt idx="3">
                  <c:v>Admin</c:v>
                </c:pt>
                <c:pt idx="4">
                  <c:v>Comm Dev</c:v>
                </c:pt>
                <c:pt idx="5">
                  <c:v>Transfers (Sales Tax)</c:v>
                </c:pt>
              </c:strCache>
            </c:strRef>
          </c:cat>
          <c:val>
            <c:numRef>
              <c:f>Expense!$D$3:$D$8</c:f>
              <c:numCache>
                <c:formatCode>"$"#,##0.00</c:formatCode>
                <c:ptCount val="6"/>
                <c:pt idx="0">
                  <c:v>844939</c:v>
                </c:pt>
                <c:pt idx="1">
                  <c:v>308358</c:v>
                </c:pt>
                <c:pt idx="2">
                  <c:v>637854</c:v>
                </c:pt>
                <c:pt idx="3">
                  <c:v>423730</c:v>
                </c:pt>
                <c:pt idx="4">
                  <c:v>183392</c:v>
                </c:pt>
                <c:pt idx="5">
                  <c:v>347146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8420440"/>
        <c:axId val="488423576"/>
      </c:barChart>
      <c:catAx>
        <c:axId val="48842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23576"/>
        <c:crosses val="autoZero"/>
        <c:auto val="1"/>
        <c:lblAlgn val="ctr"/>
        <c:lblOffset val="100"/>
        <c:noMultiLvlLbl val="0"/>
      </c:catAx>
      <c:valAx>
        <c:axId val="48842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2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 Revenue &amp; Expense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'R&amp;E Graph'!$A$3</c:f>
              <c:strCache>
                <c:ptCount val="1"/>
                <c:pt idx="0">
                  <c:v>Revenue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'R&amp;E Graph'!$L$2:$W$2</c:f>
              <c:strCache>
                <c:ptCount val="12"/>
                <c:pt idx="0">
                  <c:v>Q3 FY 16</c:v>
                </c:pt>
                <c:pt idx="1">
                  <c:v>Q4 FY 16</c:v>
                </c:pt>
                <c:pt idx="2">
                  <c:v>Q1 FY 17</c:v>
                </c:pt>
                <c:pt idx="3">
                  <c:v>Q2 FY 17</c:v>
                </c:pt>
                <c:pt idx="4">
                  <c:v>Q3 FY 17</c:v>
                </c:pt>
                <c:pt idx="5">
                  <c:v>Q4 FY 17</c:v>
                </c:pt>
                <c:pt idx="6">
                  <c:v>Q1 FY 18</c:v>
                </c:pt>
                <c:pt idx="7">
                  <c:v>Q2 FY 18</c:v>
                </c:pt>
                <c:pt idx="8">
                  <c:v>Q3 FY 18</c:v>
                </c:pt>
                <c:pt idx="9">
                  <c:v>Q4 FY 18</c:v>
                </c:pt>
                <c:pt idx="10">
                  <c:v>Q1 FY 19</c:v>
                </c:pt>
                <c:pt idx="11">
                  <c:v>Q2 FY 19</c:v>
                </c:pt>
              </c:strCache>
            </c:strRef>
          </c:cat>
          <c:val>
            <c:numRef>
              <c:f>'R&amp;E Graph'!$L$3:$W$3</c:f>
              <c:numCache>
                <c:formatCode>_("$"* #,##0.00_);_("$"* \(#,##0.00\);_("$"* "-"??_);_(@_)</c:formatCode>
                <c:ptCount val="12"/>
                <c:pt idx="0">
                  <c:v>861713.02</c:v>
                </c:pt>
                <c:pt idx="1">
                  <c:v>884717.85</c:v>
                </c:pt>
                <c:pt idx="2">
                  <c:v>1331875.1399999999</c:v>
                </c:pt>
                <c:pt idx="3">
                  <c:v>1444805.22</c:v>
                </c:pt>
                <c:pt idx="4">
                  <c:v>915368.94</c:v>
                </c:pt>
                <c:pt idx="5">
                  <c:v>1127361.1399999999</c:v>
                </c:pt>
                <c:pt idx="6">
                  <c:v>1577263.0299999998</c:v>
                </c:pt>
                <c:pt idx="7">
                  <c:v>1614160.1199999999</c:v>
                </c:pt>
                <c:pt idx="8">
                  <c:v>1054406.3899999999</c:v>
                </c:pt>
                <c:pt idx="9">
                  <c:v>1159185.6299999999</c:v>
                </c:pt>
                <c:pt idx="10">
                  <c:v>1582833.9</c:v>
                </c:pt>
                <c:pt idx="11">
                  <c:v>1580443.7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'R&amp;E Graph'!$A$4</c:f>
              <c:strCache>
                <c:ptCount val="1"/>
                <c:pt idx="0">
                  <c:v>Expense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'R&amp;E Graph'!$L$2:$W$2</c:f>
              <c:strCache>
                <c:ptCount val="12"/>
                <c:pt idx="0">
                  <c:v>Q3 FY 16</c:v>
                </c:pt>
                <c:pt idx="1">
                  <c:v>Q4 FY 16</c:v>
                </c:pt>
                <c:pt idx="2">
                  <c:v>Q1 FY 17</c:v>
                </c:pt>
                <c:pt idx="3">
                  <c:v>Q2 FY 17</c:v>
                </c:pt>
                <c:pt idx="4">
                  <c:v>Q3 FY 17</c:v>
                </c:pt>
                <c:pt idx="5">
                  <c:v>Q4 FY 17</c:v>
                </c:pt>
                <c:pt idx="6">
                  <c:v>Q1 FY 18</c:v>
                </c:pt>
                <c:pt idx="7">
                  <c:v>Q2 FY 18</c:v>
                </c:pt>
                <c:pt idx="8">
                  <c:v>Q3 FY 18</c:v>
                </c:pt>
                <c:pt idx="9">
                  <c:v>Q4 FY 18</c:v>
                </c:pt>
                <c:pt idx="10">
                  <c:v>Q1 FY 19</c:v>
                </c:pt>
                <c:pt idx="11">
                  <c:v>Q2 FY 19</c:v>
                </c:pt>
              </c:strCache>
            </c:strRef>
          </c:cat>
          <c:val>
            <c:numRef>
              <c:f>'R&amp;E Graph'!$L$4:$W$4</c:f>
              <c:numCache>
                <c:formatCode>_("$"* #,##0.00_);_("$"* \(#,##0.00\);_("$"* "-"??_);_(@_)</c:formatCode>
                <c:ptCount val="12"/>
                <c:pt idx="0">
                  <c:v>999394.42</c:v>
                </c:pt>
                <c:pt idx="1">
                  <c:v>1128745.02</c:v>
                </c:pt>
                <c:pt idx="2">
                  <c:v>1090599.81</c:v>
                </c:pt>
                <c:pt idx="3">
                  <c:v>1177195.04</c:v>
                </c:pt>
                <c:pt idx="4">
                  <c:v>1186871.8899999999</c:v>
                </c:pt>
                <c:pt idx="5">
                  <c:v>1262243.7</c:v>
                </c:pt>
                <c:pt idx="6">
                  <c:v>1178554.75</c:v>
                </c:pt>
                <c:pt idx="7">
                  <c:v>1236865.8599999999</c:v>
                </c:pt>
                <c:pt idx="8">
                  <c:v>1170786.3900000001</c:v>
                </c:pt>
                <c:pt idx="9">
                  <c:v>1544270.37</c:v>
                </c:pt>
                <c:pt idx="10">
                  <c:v>1331620.21</c:v>
                </c:pt>
                <c:pt idx="11">
                  <c:v>1208700.92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427104"/>
        <c:axId val="488428672"/>
      </c:lineChart>
      <c:catAx>
        <c:axId val="488427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28672"/>
        <c:crosses val="autoZero"/>
        <c:auto val="1"/>
        <c:lblAlgn val="ctr"/>
        <c:lblOffset val="100"/>
        <c:noMultiLvlLbl val="0"/>
      </c:catAx>
      <c:valAx>
        <c:axId val="488428672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2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 Operating Balance</a:t>
            </a:r>
          </a:p>
          <a:p>
            <a:pPr>
              <a:defRPr/>
            </a:pPr>
            <a:r>
              <a:rPr lang="en-US"/>
              <a:t>Month</a:t>
            </a:r>
            <a:r>
              <a:rPr lang="en-US" baseline="0"/>
              <a:t> ending march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'Cash Balance'!$A$5</c:f>
              <c:strCache>
                <c:ptCount val="1"/>
                <c:pt idx="0">
                  <c:v>General Fund (Operating)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Balance'!$B$4:$E$4</c:f>
              <c:strCache>
                <c:ptCount val="4"/>
                <c:pt idx="0">
                  <c:v>FY 2014-2015</c:v>
                </c:pt>
                <c:pt idx="1">
                  <c:v>FY 2015-2016</c:v>
                </c:pt>
                <c:pt idx="2">
                  <c:v>FY 2016-2017</c:v>
                </c:pt>
                <c:pt idx="3">
                  <c:v>FY 2017-2018</c:v>
                </c:pt>
              </c:strCache>
            </c:strRef>
          </c:cat>
          <c:val>
            <c:numRef>
              <c:f>'Cash Balance'!$B$5:$F$5</c:f>
              <c:numCache>
                <c:formatCode>_("$"* #,##0.00_);_("$"* \(#,##0.00\);_("$"* "-"??_);_(@_)</c:formatCode>
                <c:ptCount val="5"/>
                <c:pt idx="0">
                  <c:v>438418.69</c:v>
                </c:pt>
                <c:pt idx="1">
                  <c:v>763707.76</c:v>
                </c:pt>
                <c:pt idx="2">
                  <c:v>716398.34</c:v>
                </c:pt>
                <c:pt idx="3">
                  <c:v>872928.2</c:v>
                </c:pt>
                <c:pt idx="4">
                  <c:v>751667.93</c:v>
                </c:pt>
              </c:numCache>
            </c:numRef>
          </c:val>
        </c:ser>
        <c:ser>
          <c:idx val="1"/>
          <c:order val="1"/>
          <c:tx>
            <c:strRef>
              <c:f>'Cash Balance'!$A$6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Balance'!$B$4:$E$4</c:f>
              <c:strCache>
                <c:ptCount val="4"/>
                <c:pt idx="0">
                  <c:v>FY 2014-2015</c:v>
                </c:pt>
                <c:pt idx="1">
                  <c:v>FY 2015-2016</c:v>
                </c:pt>
                <c:pt idx="2">
                  <c:v>FY 2016-2017</c:v>
                </c:pt>
                <c:pt idx="3">
                  <c:v>FY 2017-2018</c:v>
                </c:pt>
              </c:strCache>
            </c:strRef>
          </c:cat>
          <c:val>
            <c:numRef>
              <c:f>'Cash Balance'!$B$6:$F$6</c:f>
              <c:numCache>
                <c:formatCode>_("$"* #,##0.00_);_("$"* \(#,##0.00\);_("$"* "-"??_);_(@_)</c:formatCode>
                <c:ptCount val="5"/>
                <c:pt idx="0">
                  <c:v>295909.17</c:v>
                </c:pt>
                <c:pt idx="1">
                  <c:v>46008.21</c:v>
                </c:pt>
                <c:pt idx="2">
                  <c:v>229345.36</c:v>
                </c:pt>
                <c:pt idx="3">
                  <c:v>424532.23</c:v>
                </c:pt>
                <c:pt idx="4">
                  <c:v>583967.79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88429456"/>
        <c:axId val="488433376"/>
      </c:barChart>
      <c:catAx>
        <c:axId val="48842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33376"/>
        <c:crosses val="autoZero"/>
        <c:auto val="1"/>
        <c:lblAlgn val="ctr"/>
        <c:lblOffset val="100"/>
        <c:noMultiLvlLbl val="0"/>
      </c:catAx>
      <c:valAx>
        <c:axId val="488433376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8842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</a:t>
            </a:r>
          </a:p>
          <a:p>
            <a:pPr>
              <a:defRPr/>
            </a:pPr>
            <a:r>
              <a:rPr lang="en-US"/>
              <a:t>Revenue Actual to 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Revenue!$B$18</c:f>
              <c:strCache>
                <c:ptCount val="1"/>
                <c:pt idx="0">
                  <c:v>YTD Prior Year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Revenue!$A$19:$A$21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Revenue!$B$19:$B$21</c:f>
              <c:numCache>
                <c:formatCode>_("$"* #,##0.00_);_("$"* \(#,##0.00\);_("$"* "-"??_);_(@_)</c:formatCode>
                <c:ptCount val="3"/>
                <c:pt idx="0">
                  <c:v>701522.25</c:v>
                </c:pt>
                <c:pt idx="1">
                  <c:v>379518.44</c:v>
                </c:pt>
                <c:pt idx="2">
                  <c:v>46646.780000000028</c:v>
                </c:pt>
              </c:numCache>
            </c:numRef>
          </c:val>
        </c:ser>
        <c:ser>
          <c:idx val="1"/>
          <c:order val="1"/>
          <c:tx>
            <c:strRef>
              <c:f>Revenue!$C$18</c:f>
              <c:strCache>
                <c:ptCount val="1"/>
                <c:pt idx="0">
                  <c:v>YTD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Revenue!$A$19:$A$21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Revenue!$C$19:$C$21</c:f>
              <c:numCache>
                <c:formatCode>_("$"* #,##0.00_);_("$"* \(#,##0.00\);_("$"* "-"??_);_(@_)</c:formatCode>
                <c:ptCount val="3"/>
                <c:pt idx="0">
                  <c:v>687763.13</c:v>
                </c:pt>
                <c:pt idx="1">
                  <c:v>397591.43</c:v>
                </c:pt>
                <c:pt idx="2">
                  <c:v>95529.040000000037</c:v>
                </c:pt>
              </c:numCache>
            </c:numRef>
          </c:val>
        </c:ser>
        <c:ser>
          <c:idx val="2"/>
          <c:order val="2"/>
          <c:tx>
            <c:strRef>
              <c:f>Revenue!$D$18</c:f>
              <c:strCache>
                <c:ptCount val="1"/>
                <c:pt idx="0">
                  <c:v>YTD Budget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Revenue!$A$19:$A$21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Revenue!$D$19:$D$21</c:f>
              <c:numCache>
                <c:formatCode>_("$"* #,##0.00_);_("$"* \(#,##0.00\);_("$"* "-"??_);_(@_)</c:formatCode>
                <c:ptCount val="3"/>
                <c:pt idx="0">
                  <c:v>840433</c:v>
                </c:pt>
                <c:pt idx="1">
                  <c:v>429690</c:v>
                </c:pt>
                <c:pt idx="2">
                  <c:v>43555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8431808"/>
        <c:axId val="488434552"/>
      </c:barChart>
      <c:catAx>
        <c:axId val="488431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34552"/>
        <c:crosses val="autoZero"/>
        <c:auto val="1"/>
        <c:lblAlgn val="ctr"/>
        <c:lblOffset val="100"/>
        <c:noMultiLvlLbl val="0"/>
      </c:catAx>
      <c:valAx>
        <c:axId val="4884345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8843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9EA08-FF7B-4DF6-AB0F-9C58E2952DC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D668-3DAF-4B50-8BD3-000F8F2C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48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9B66D3-D5ED-4902-8DCF-85F13F4ED4A3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D06F07-8A9C-48FF-8D94-5D5AAF9C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Sales are 63%</a:t>
            </a:r>
            <a:r>
              <a:rPr lang="en-US" baseline="0" dirty="0" smtClean="0"/>
              <a:t> of revenue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1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0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reporting period, expenses exceed revenues by $313,136.25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2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$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9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4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4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5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466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56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2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39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4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3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6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35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30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5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4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0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C6934C-E221-4634-AECB-DA89521B52A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City of Mineola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Second Quarter, FY 2018-2019</a:t>
            </a:r>
          </a:p>
          <a:p>
            <a:r>
              <a:rPr lang="en-US" dirty="0" smtClean="0"/>
              <a:t>Financial Reports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0" y="125884"/>
            <a:ext cx="2673668" cy="20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8142"/>
          </a:xfrm>
        </p:spPr>
        <p:txBody>
          <a:bodyPr/>
          <a:lstStyle/>
          <a:p>
            <a:r>
              <a:rPr lang="en-US" dirty="0" smtClean="0"/>
              <a:t>General Fund Balance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079" y="1393644"/>
            <a:ext cx="2950617" cy="147147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Cash Account balances as of March for last five years</a:t>
            </a:r>
          </a:p>
          <a:p>
            <a:pPr algn="l"/>
            <a:r>
              <a:rPr lang="en-US" dirty="0" smtClean="0"/>
              <a:t>Only considering Operating Funds and Investment Account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278942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917" y="3304939"/>
            <a:ext cx="2481775" cy="159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1114"/>
          </a:xfrm>
        </p:spPr>
        <p:txBody>
          <a:bodyPr/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Fund Revenue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695" y="1443446"/>
            <a:ext cx="4119321" cy="1395548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Water Sales are at 40.92% of budget.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Sewer Sales are at 46.26%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Total Revenue for Water Fund 44.95%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786343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40" y="3282440"/>
            <a:ext cx="4066174" cy="2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60854"/>
          </a:xfrm>
        </p:spPr>
        <p:txBody>
          <a:bodyPr/>
          <a:lstStyle/>
          <a:p>
            <a:r>
              <a:rPr lang="en-US" dirty="0" smtClean="0"/>
              <a:t>Water Fund Revenue</a:t>
            </a:r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839788" y="1318054"/>
            <a:ext cx="3854132" cy="1356360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YTD Budget 	$1,313,678.00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YTD Actual	       $1,180,883.60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Variance (+/-)	$  -132,794.40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1" y="3204063"/>
            <a:ext cx="3758562" cy="1559526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469097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23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509"/>
          </a:xfrm>
        </p:spPr>
        <p:txBody>
          <a:bodyPr/>
          <a:lstStyle/>
          <a:p>
            <a:r>
              <a:rPr lang="en-US" dirty="0" smtClean="0"/>
              <a:t>Water Fund Expenditures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908" y="2960915"/>
            <a:ext cx="3405051" cy="237744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Total Water Fund Expenditures at 40.90% of budget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Total Excess Revenue Over Expenditures $106,274.70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669831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4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23" y="545510"/>
            <a:ext cx="3932237" cy="633277"/>
          </a:xfrm>
        </p:spPr>
        <p:txBody>
          <a:bodyPr/>
          <a:lstStyle/>
          <a:p>
            <a:r>
              <a:rPr lang="en-US" dirty="0" smtClean="0"/>
              <a:t>Water Fund Expenditures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75" y="1178787"/>
            <a:ext cx="3514725" cy="1812063"/>
          </a:xfrm>
        </p:spPr>
        <p:txBody>
          <a:bodyPr>
            <a:normAutofit/>
          </a:bodyPr>
          <a:lstStyle/>
          <a:p>
            <a:r>
              <a:rPr lang="en-US" b="1" dirty="0" smtClean="0"/>
              <a:t>(2</a:t>
            </a:r>
            <a:r>
              <a:rPr lang="en-US" b="1" baseline="30000" dirty="0" smtClean="0"/>
              <a:t>nd</a:t>
            </a:r>
            <a:r>
              <a:rPr lang="en-US" b="1" dirty="0" smtClean="0"/>
              <a:t> Quarter FY 19)</a:t>
            </a:r>
            <a:endParaRPr lang="en-US" b="1" dirty="0"/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YTD Budget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$1,313,677.00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YTD  Actual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	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$1,074,608.90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Variance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(+/-)      $239,068.10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99" y="3204063"/>
            <a:ext cx="3948215" cy="1733697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257533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02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20" y="723900"/>
            <a:ext cx="5583056" cy="543254"/>
          </a:xfrm>
        </p:spPr>
        <p:txBody>
          <a:bodyPr/>
          <a:lstStyle/>
          <a:p>
            <a:r>
              <a:rPr lang="en-US" dirty="0" smtClean="0"/>
              <a:t>Water Fund </a:t>
            </a:r>
            <a:r>
              <a:rPr lang="en-US" sz="2400" dirty="0" smtClean="0"/>
              <a:t>Revenue &amp; Expense (3yr)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9" y="1356553"/>
            <a:ext cx="7737066" cy="146284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FY 2016-2017 Revenues exceeded Expenditures by </a:t>
            </a:r>
            <a:r>
              <a:rPr lang="en-US" sz="2000" b="1" dirty="0" smtClean="0">
                <a:solidFill>
                  <a:srgbClr val="00B050"/>
                </a:solidFill>
              </a:rPr>
              <a:t>$189,637.18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FY </a:t>
            </a:r>
            <a:r>
              <a:rPr lang="en-US" sz="2000" dirty="0">
                <a:solidFill>
                  <a:schemeClr val="tx1"/>
                </a:solidFill>
              </a:rPr>
              <a:t>2017-2018 Revenues exceed Expenditures by </a:t>
            </a:r>
            <a:r>
              <a:rPr lang="en-US" sz="2000" b="1" dirty="0" smtClean="0">
                <a:solidFill>
                  <a:srgbClr val="00B050"/>
                </a:solidFill>
              </a:rPr>
              <a:t>$459,159.77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YTD 2018-2019 </a:t>
            </a:r>
            <a:r>
              <a:rPr lang="en-US" sz="2000" dirty="0"/>
              <a:t>Revenues exceeded Expenditures by </a:t>
            </a:r>
            <a:r>
              <a:rPr lang="en-US" sz="2000" b="1" dirty="0" smtClean="0">
                <a:solidFill>
                  <a:srgbClr val="00B050"/>
                </a:solidFill>
              </a:rPr>
              <a:t>$106,274.70</a:t>
            </a:r>
            <a:endParaRPr lang="en-US" sz="2000" b="1" dirty="0">
              <a:solidFill>
                <a:srgbClr val="00B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645253"/>
              </p:ext>
            </p:extLst>
          </p:nvPr>
        </p:nvGraphicFramePr>
        <p:xfrm>
          <a:off x="2204085" y="2969759"/>
          <a:ext cx="72961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4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80" y="615951"/>
            <a:ext cx="3932237" cy="577124"/>
          </a:xfrm>
        </p:spPr>
        <p:txBody>
          <a:bodyPr/>
          <a:lstStyle/>
          <a:p>
            <a:r>
              <a:rPr lang="en-US" dirty="0" smtClean="0"/>
              <a:t>Water Fund Balance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271" y="3252689"/>
            <a:ext cx="2717425" cy="1776501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208586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3"/>
          <p:cNvSpPr txBox="1">
            <a:spLocks/>
          </p:cNvSpPr>
          <p:nvPr/>
        </p:nvSpPr>
        <p:spPr>
          <a:xfrm>
            <a:off x="1212079" y="1393644"/>
            <a:ext cx="2950617" cy="14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Cash Account balances as of March for last five years</a:t>
            </a:r>
          </a:p>
        </p:txBody>
      </p:sp>
    </p:spTree>
    <p:extLst>
      <p:ext uri="{BB962C8B-B14F-4D97-AF65-F5344CB8AC3E}">
        <p14:creationId xmlns:p14="http://schemas.microsoft.com/office/powerpoint/2010/main" val="4094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8" y="1200150"/>
            <a:ext cx="3932237" cy="530225"/>
          </a:xfrm>
        </p:spPr>
        <p:txBody>
          <a:bodyPr>
            <a:normAutofit/>
          </a:bodyPr>
          <a:lstStyle/>
          <a:p>
            <a:r>
              <a:rPr lang="en-US" dirty="0" smtClean="0"/>
              <a:t>Cash Balances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913" y="3170766"/>
            <a:ext cx="3932237" cy="25156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Total City Funds, including bond funds</a:t>
            </a:r>
          </a:p>
          <a:p>
            <a:r>
              <a:rPr lang="en-US" sz="2400" dirty="0" smtClean="0"/>
              <a:t>Better investing resulting in higher yield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99820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9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9" y="721723"/>
            <a:ext cx="3932237" cy="685800"/>
          </a:xfrm>
        </p:spPr>
        <p:txBody>
          <a:bodyPr/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 Rates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368" y="1542924"/>
            <a:ext cx="2634931" cy="434809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The US Treasury Yield Curve continues to rise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City funds are invested in Money Market accounts which earn .4% over the US Treasury Yield Curve as reflected on the last day of the month.  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Rates at bank continue to out-perform both the </a:t>
            </a:r>
            <a:r>
              <a:rPr lang="en-US" dirty="0" err="1" smtClean="0"/>
              <a:t>TexPool</a:t>
            </a:r>
            <a:r>
              <a:rPr lang="en-US" dirty="0" smtClean="0"/>
              <a:t> and </a:t>
            </a:r>
            <a:r>
              <a:rPr lang="en-US" dirty="0" err="1" smtClean="0"/>
              <a:t>TexPool</a:t>
            </a:r>
            <a:r>
              <a:rPr lang="en-US" dirty="0" smtClean="0"/>
              <a:t> Prime rates.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412289"/>
              </p:ext>
            </p:extLst>
          </p:nvPr>
        </p:nvGraphicFramePr>
        <p:xfrm>
          <a:off x="4517096" y="819013"/>
          <a:ext cx="3512208" cy="244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546772"/>
              </p:ext>
            </p:extLst>
          </p:nvPr>
        </p:nvGraphicFramePr>
        <p:xfrm>
          <a:off x="6087291" y="3265714"/>
          <a:ext cx="4580709" cy="290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25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940525"/>
            <a:ext cx="3718455" cy="948751"/>
          </a:xfrm>
        </p:spPr>
        <p:txBody>
          <a:bodyPr/>
          <a:lstStyle/>
          <a:p>
            <a:r>
              <a:rPr lang="en-US" dirty="0" smtClean="0"/>
              <a:t>Total Debt Service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Total Outstanding Debt as of FY 2018-2019 </a:t>
            </a:r>
            <a:r>
              <a:rPr lang="en-US" b="1" dirty="0" smtClean="0"/>
              <a:t>$21,987,502.00</a:t>
            </a:r>
          </a:p>
          <a:p>
            <a:r>
              <a:rPr lang="en-US" dirty="0" smtClean="0"/>
              <a:t>Water &amp; Sewer		$13,652,305</a:t>
            </a:r>
          </a:p>
          <a:p>
            <a:r>
              <a:rPr lang="en-US" dirty="0" smtClean="0"/>
              <a:t>Sales Tax (MEDC) 	$  4,819,463</a:t>
            </a:r>
          </a:p>
          <a:p>
            <a:r>
              <a:rPr lang="en-US" dirty="0" smtClean="0"/>
              <a:t>I&amp;S (Property Tax) 	$  3,515,734</a:t>
            </a:r>
          </a:p>
          <a:p>
            <a:r>
              <a:rPr lang="en-US" i="1" dirty="0" smtClean="0"/>
              <a:t>Final Payment 2037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578571"/>
              </p:ext>
            </p:extLst>
          </p:nvPr>
        </p:nvGraphicFramePr>
        <p:xfrm>
          <a:off x="5277395" y="1118131"/>
          <a:ext cx="586957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84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Fund Revenue</a:t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Quarter, FY 2019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77" y="2963555"/>
            <a:ext cx="3516352" cy="2444467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069095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4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875" y="340347"/>
            <a:ext cx="3932237" cy="729343"/>
          </a:xfrm>
        </p:spPr>
        <p:txBody>
          <a:bodyPr/>
          <a:lstStyle/>
          <a:p>
            <a:r>
              <a:rPr lang="en-US" dirty="0" smtClean="0"/>
              <a:t>General Fund Revenue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839789" y="1143000"/>
            <a:ext cx="3854132" cy="1653210"/>
          </a:xfr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YTD Budget 	$2,731,281.00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YTD Actual	       $3,135,683.87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Variance (+/-)	$   404,402.87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02" y="3024516"/>
            <a:ext cx="4062530" cy="2357554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633867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4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Tax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Sales Tax up 6.70% over Last Year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Budgeted 3% increase over Last Year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YTD Actual		$1,066,121.19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YTD Budget		$1,041,439.00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Variance (+/-)</a:t>
            </a:r>
            <a:r>
              <a:rPr lang="en-US" dirty="0"/>
              <a:t>	</a:t>
            </a:r>
            <a:r>
              <a:rPr lang="en-US" dirty="0" smtClean="0"/>
              <a:t>+ $24,682.19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686929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0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Refuse Collection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1" y="3031064"/>
            <a:ext cx="3685018" cy="1810901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140978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62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2663"/>
            <a:ext cx="4545495" cy="1893059"/>
          </a:xfrm>
        </p:spPr>
        <p:txBody>
          <a:bodyPr>
            <a:normAutofit/>
          </a:bodyPr>
          <a:lstStyle/>
          <a:p>
            <a:r>
              <a:rPr lang="en-US" dirty="0" smtClean="0"/>
              <a:t>Hotel Motel Tax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HOT Funds down only 7% over this period Last Year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YTD Prior Year	$37,033.06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YTD Actual		$34,549.11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YTD Budget		$35,000.00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Variance (+/-)</a:t>
            </a:r>
            <a:r>
              <a:rPr lang="en-US" dirty="0"/>
              <a:t>	</a:t>
            </a:r>
            <a:r>
              <a:rPr lang="en-US" dirty="0" smtClean="0"/>
              <a:t>-$450.89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061481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730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509"/>
          </a:xfrm>
        </p:spPr>
        <p:txBody>
          <a:bodyPr/>
          <a:lstStyle/>
          <a:p>
            <a:r>
              <a:rPr lang="en-US" dirty="0" smtClean="0"/>
              <a:t>General Fund Expenditures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865" y="3023153"/>
            <a:ext cx="3076340" cy="1810104"/>
          </a:xfrm>
          <a:solidFill>
            <a:schemeClr val="lt1"/>
          </a:solidFill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Total General Fund Expenditures at 46.19% of budget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Total Excess Revenue over Expenditures </a:t>
            </a:r>
            <a:r>
              <a:rPr lang="en-US" sz="1800" dirty="0" smtClean="0"/>
              <a:t>$599,716.97</a:t>
            </a:r>
            <a:endParaRPr lang="en-US" sz="1800" dirty="0" smtClean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034720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6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509"/>
          </a:xfrm>
        </p:spPr>
        <p:txBody>
          <a:bodyPr/>
          <a:lstStyle/>
          <a:p>
            <a:r>
              <a:rPr lang="en-US" dirty="0" smtClean="0"/>
              <a:t>General Fund Expenditures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half" idx="2"/>
          </p:nvPr>
        </p:nvSpPr>
        <p:spPr>
          <a:xfrm>
            <a:off x="981075" y="1504950"/>
            <a:ext cx="3543300" cy="1809749"/>
          </a:xfr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/>
              <a:t>(Second Quarter FY 19)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YTD Budget 	$2,745,419.00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YTD Actual	       $2,535,966.90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Variance (+/-)	$   209,452.10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4" y="3314699"/>
            <a:ext cx="3595679" cy="224137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8138" y="1415938"/>
            <a:ext cx="5470525" cy="40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19" y="239487"/>
            <a:ext cx="5725931" cy="1005840"/>
          </a:xfrm>
        </p:spPr>
        <p:txBody>
          <a:bodyPr/>
          <a:lstStyle/>
          <a:p>
            <a:r>
              <a:rPr lang="en-US" dirty="0" smtClean="0"/>
              <a:t>General Fund </a:t>
            </a:r>
            <a:r>
              <a:rPr lang="en-US" sz="2400" dirty="0" smtClean="0"/>
              <a:t>Revenue &amp; Expense (3yr)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1400175"/>
            <a:ext cx="9315450" cy="142253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FY 2016-2017 Revenues exceeded Expenditures by </a:t>
            </a:r>
            <a:r>
              <a:rPr lang="en-US" sz="1800" b="1" dirty="0" smtClean="0">
                <a:solidFill>
                  <a:srgbClr val="00B050"/>
                </a:solidFill>
              </a:rPr>
              <a:t>$102,500.00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FY 2017-2018 Revenues exceed Expenditures by </a:t>
            </a:r>
            <a:r>
              <a:rPr lang="en-US" sz="1800" b="1" dirty="0" smtClean="0">
                <a:solidFill>
                  <a:srgbClr val="00B050"/>
                </a:solidFill>
              </a:rPr>
              <a:t>$274,537.80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YTD 2018-2019 Revenues exceed Expenditures by </a:t>
            </a:r>
            <a:r>
              <a:rPr lang="en-US" sz="1800" b="1" dirty="0" smtClean="0">
                <a:solidFill>
                  <a:srgbClr val="00B050"/>
                </a:solidFill>
              </a:rPr>
              <a:t>$622,956.47</a:t>
            </a:r>
            <a:endParaRPr lang="en-US" sz="18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022981"/>
              </p:ext>
            </p:extLst>
          </p:nvPr>
        </p:nvGraphicFramePr>
        <p:xfrm>
          <a:off x="1232670" y="2822713"/>
          <a:ext cx="9008610" cy="322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64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2341</TotalTime>
  <Words>460</Words>
  <Application>Microsoft Office PowerPoint</Application>
  <PresentationFormat>Widescreen</PresentationFormat>
  <Paragraphs>117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Organic</vt:lpstr>
      <vt:lpstr>City of Mineola</vt:lpstr>
      <vt:lpstr>General Fund Revenue 2nd Quarter, FY 2019</vt:lpstr>
      <vt:lpstr>General Fund Revenue</vt:lpstr>
      <vt:lpstr>Sales Tax</vt:lpstr>
      <vt:lpstr>Refuse Collection</vt:lpstr>
      <vt:lpstr>Hotel Motel Tax</vt:lpstr>
      <vt:lpstr>General Fund Expenditures</vt:lpstr>
      <vt:lpstr>General Fund Expenditures</vt:lpstr>
      <vt:lpstr>General Fund Revenue &amp; Expense (3yr)</vt:lpstr>
      <vt:lpstr>General Fund Balance</vt:lpstr>
      <vt:lpstr>Water Fund Revenue</vt:lpstr>
      <vt:lpstr>Water Fund Revenue</vt:lpstr>
      <vt:lpstr>Water Fund Expenditures</vt:lpstr>
      <vt:lpstr>Water Fund Expenditures</vt:lpstr>
      <vt:lpstr>Water Fund Revenue &amp; Expense (3yr)</vt:lpstr>
      <vt:lpstr>Water Fund Balance</vt:lpstr>
      <vt:lpstr>Cash Balances</vt:lpstr>
      <vt:lpstr>Interest Rates</vt:lpstr>
      <vt:lpstr>Total Debt Service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Mineola</dc:title>
  <dc:creator>CIndy Karch</dc:creator>
  <cp:lastModifiedBy>CIndy Karch</cp:lastModifiedBy>
  <cp:revision>120</cp:revision>
  <cp:lastPrinted>2019-04-16T19:21:56Z</cp:lastPrinted>
  <dcterms:created xsi:type="dcterms:W3CDTF">2017-01-03T16:59:01Z</dcterms:created>
  <dcterms:modified xsi:type="dcterms:W3CDTF">2019-04-16T22:07:15Z</dcterms:modified>
</cp:coreProperties>
</file>